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digiana Extrem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33924" y="6971250"/>
            <a:ext cx="21755848" cy="4174349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6385F7">
                <a:alpha val="3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908245" y="5058699"/>
            <a:ext cx="20104489" cy="5523017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8"/>
                </a:lnTo>
                <a:lnTo>
                  <a:pt x="0" y="5523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44307" y="2716556"/>
            <a:ext cx="15999383" cy="92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Электронные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платёжные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системы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4402" y="3224371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392287">
            <a:off x="-1104276" y="-395603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144307" y="3704505"/>
            <a:ext cx="15999383" cy="178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Использование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биометрических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 </a:t>
            </a:r>
            <a:endParaRPr lang="ru-RU" sz="7126" spc="-584" dirty="0">
              <a:solidFill>
                <a:srgbClr val="6385F7"/>
              </a:solidFill>
              <a:latin typeface="Open Sans Extra Bold"/>
            </a:endParaRPr>
          </a:p>
          <a:p>
            <a:pPr algn="ctr">
              <a:lnSpc>
                <a:spcPts val="6841"/>
              </a:lnSpc>
            </a:pP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данных</a:t>
            </a:r>
            <a:r>
              <a:rPr lang="en-US" sz="7126" spc="-584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126" spc="-584" dirty="0" err="1">
                <a:solidFill>
                  <a:srgbClr val="6385F7"/>
                </a:solidFill>
                <a:latin typeface="Open Sans Extra Bold"/>
              </a:rPr>
              <a:t>человека</a:t>
            </a:r>
            <a:endParaRPr lang="en-US" sz="7126" spc="-584" dirty="0">
              <a:solidFill>
                <a:srgbClr val="6385F7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33924" y="6971250"/>
            <a:ext cx="21755848" cy="4174349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6385F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908245" y="5376693"/>
            <a:ext cx="20104489" cy="5523017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7"/>
                </a:lnTo>
                <a:lnTo>
                  <a:pt x="0" y="552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08181" y="1688475"/>
            <a:ext cx="16671638" cy="368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3"/>
              </a:lnSpc>
            </a:pPr>
            <a:r>
              <a:rPr lang="en-US" sz="15957" spc="-1308" dirty="0" err="1">
                <a:solidFill>
                  <a:srgbClr val="6385F7"/>
                </a:solidFill>
                <a:latin typeface="Open Sans Extra Bold"/>
              </a:rPr>
              <a:t>Спасибо</a:t>
            </a:r>
            <a:r>
              <a:rPr lang="en-US" sz="15957" spc="-1308" dirty="0">
                <a:solidFill>
                  <a:srgbClr val="6385F7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13883"/>
              </a:lnSpc>
            </a:pPr>
            <a:r>
              <a:rPr lang="en-US" sz="15957" spc="-1308" dirty="0" err="1">
                <a:solidFill>
                  <a:srgbClr val="6385F7"/>
                </a:solidFill>
                <a:latin typeface="Open Sans Extra Bold"/>
              </a:rPr>
              <a:t>за</a:t>
            </a:r>
            <a:r>
              <a:rPr lang="en-US" sz="15957" spc="-1308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15957" spc="-1308" dirty="0" err="1">
                <a:solidFill>
                  <a:srgbClr val="6385F7"/>
                </a:solidFill>
                <a:latin typeface="Open Sans Extra Bold"/>
              </a:rPr>
              <a:t>внимание</a:t>
            </a:r>
            <a:r>
              <a:rPr lang="en-US" sz="15957" spc="-1308" dirty="0">
                <a:solidFill>
                  <a:srgbClr val="6385F7"/>
                </a:solidFill>
                <a:latin typeface="Open Sans Extra Bold"/>
              </a:rPr>
              <a:t>!</a:t>
            </a:r>
          </a:p>
        </p:txBody>
      </p:sp>
      <p:sp>
        <p:nvSpPr>
          <p:cNvPr id="8" name="Freeform 8"/>
          <p:cNvSpPr/>
          <p:nvPr/>
        </p:nvSpPr>
        <p:spPr>
          <a:xfrm>
            <a:off x="16914402" y="3224371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92287">
            <a:off x="-1104276" y="-395603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78324" y="2535995"/>
            <a:ext cx="5754494" cy="5215010"/>
          </a:xfrm>
          <a:custGeom>
            <a:avLst/>
            <a:gdLst/>
            <a:ahLst/>
            <a:cxnLst/>
            <a:rect l="l" t="t" r="r" b="b"/>
            <a:pathLst>
              <a:path w="5754494" h="5215010">
                <a:moveTo>
                  <a:pt x="0" y="0"/>
                </a:moveTo>
                <a:lnTo>
                  <a:pt x="5754494" y="0"/>
                </a:lnTo>
                <a:lnTo>
                  <a:pt x="5754494" y="5215010"/>
                </a:lnTo>
                <a:lnTo>
                  <a:pt x="0" y="52150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09700" y="1387657"/>
            <a:ext cx="7519837" cy="244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36"/>
              </a:lnSpc>
            </a:pP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Развитие</a:t>
            </a:r>
            <a:r>
              <a:rPr lang="en-US" sz="6600" spc="-541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технологического</a:t>
            </a:r>
            <a:r>
              <a:rPr lang="en-US" sz="6600" spc="-541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прогресса</a:t>
            </a:r>
            <a:endParaRPr lang="en-US" sz="6600" spc="-541" dirty="0">
              <a:solidFill>
                <a:srgbClr val="6385F7"/>
              </a:solidFill>
              <a:latin typeface="Open Sans Ext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700" y="4186999"/>
            <a:ext cx="8163835" cy="380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Способы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оплаты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товаров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и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услуг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:</a:t>
            </a:r>
          </a:p>
          <a:p>
            <a:pPr marL="971535" lvl="1" indent="-485768">
              <a:lnSpc>
                <a:spcPts val="6074"/>
              </a:lnSpc>
              <a:buFont typeface="Arial"/>
              <a:buChar char="•"/>
            </a:pP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банковские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карты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; </a:t>
            </a:r>
          </a:p>
          <a:p>
            <a:pPr marL="971535" lvl="1" indent="-485768">
              <a:lnSpc>
                <a:spcPts val="6074"/>
              </a:lnSpc>
              <a:buFont typeface="Arial"/>
              <a:buChar char="•"/>
            </a:pP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мобильные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кошельки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; </a:t>
            </a:r>
          </a:p>
          <a:p>
            <a:pPr marL="971535" lvl="1" indent="-485768">
              <a:lnSpc>
                <a:spcPts val="6074"/>
              </a:lnSpc>
              <a:buFont typeface="Arial"/>
              <a:buChar char="•"/>
            </a:pP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электронные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деньги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;</a:t>
            </a:r>
          </a:p>
          <a:p>
            <a:pPr marL="971535" lvl="1" indent="-485768">
              <a:lnSpc>
                <a:spcPts val="6074"/>
              </a:lnSpc>
              <a:buFont typeface="Arial"/>
              <a:buChar char="•"/>
            </a:pP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банковские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4499" spc="269" dirty="0" err="1">
                <a:solidFill>
                  <a:srgbClr val="6385F7"/>
                </a:solidFill>
                <a:latin typeface="Adigiana Extreme"/>
              </a:rPr>
              <a:t>переводы</a:t>
            </a:r>
            <a:r>
              <a:rPr lang="en-US" sz="4499" spc="269" dirty="0">
                <a:solidFill>
                  <a:srgbClr val="6385F7"/>
                </a:solidFill>
                <a:latin typeface="Adigiana Extreme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6002417" y="-828898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5"/>
                </a:lnTo>
                <a:lnTo>
                  <a:pt x="0" y="277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12948">
            <a:off x="7068085" y="9022289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4" name="Freeform 4"/>
          <p:cNvSpPr/>
          <p:nvPr/>
        </p:nvSpPr>
        <p:spPr>
          <a:xfrm rot="1035115">
            <a:off x="15049692" y="6806094"/>
            <a:ext cx="2107924" cy="4114800"/>
          </a:xfrm>
          <a:custGeom>
            <a:avLst/>
            <a:gdLst/>
            <a:ahLst/>
            <a:cxnLst/>
            <a:rect l="l" t="t" r="r" b="b"/>
            <a:pathLst>
              <a:path w="2107924" h="4114800">
                <a:moveTo>
                  <a:pt x="0" y="0"/>
                </a:moveTo>
                <a:lnTo>
                  <a:pt x="2107924" y="0"/>
                </a:lnTo>
                <a:lnTo>
                  <a:pt x="21079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7113387"/>
            <a:ext cx="2514584" cy="2936351"/>
          </a:xfrm>
          <a:custGeom>
            <a:avLst/>
            <a:gdLst/>
            <a:ahLst/>
            <a:cxnLst/>
            <a:rect l="l" t="t" r="r" b="b"/>
            <a:pathLst>
              <a:path w="2514584" h="2936351">
                <a:moveTo>
                  <a:pt x="0" y="0"/>
                </a:moveTo>
                <a:lnTo>
                  <a:pt x="2514584" y="0"/>
                </a:lnTo>
                <a:lnTo>
                  <a:pt x="2514584" y="2936351"/>
                </a:lnTo>
                <a:lnTo>
                  <a:pt x="0" y="2936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44100" y="893324"/>
            <a:ext cx="7315200" cy="1383238"/>
          </a:xfrm>
          <a:custGeom>
            <a:avLst/>
            <a:gdLst/>
            <a:ahLst/>
            <a:cxnLst/>
            <a:rect l="l" t="t" r="r" b="b"/>
            <a:pathLst>
              <a:path w="7315200" h="1383238">
                <a:moveTo>
                  <a:pt x="0" y="0"/>
                </a:moveTo>
                <a:lnTo>
                  <a:pt x="7315200" y="0"/>
                </a:lnTo>
                <a:lnTo>
                  <a:pt x="7315200" y="1383238"/>
                </a:lnTo>
                <a:lnTo>
                  <a:pt x="0" y="13832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57357" y="3691145"/>
            <a:ext cx="14773285" cy="319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6"/>
              </a:lnSpc>
            </a:pPr>
            <a:r>
              <a:rPr lang="en-US" sz="12798" spc="-1049" dirty="0" err="1">
                <a:solidFill>
                  <a:srgbClr val="6385F7"/>
                </a:solidFill>
                <a:latin typeface="Open Sans Extra Bold"/>
              </a:rPr>
              <a:t>Биометрические</a:t>
            </a:r>
            <a:r>
              <a:rPr lang="en-US" sz="12798" spc="-1049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12798" spc="-1049" dirty="0" err="1">
                <a:solidFill>
                  <a:srgbClr val="6385F7"/>
                </a:solidFill>
                <a:latin typeface="Open Sans Extra Bold"/>
              </a:rPr>
              <a:t>технологии</a:t>
            </a:r>
            <a:r>
              <a:rPr lang="en-US" sz="12798" spc="-1049" dirty="0">
                <a:solidFill>
                  <a:srgbClr val="6385F7"/>
                </a:solidFill>
                <a:latin typeface="Open Sans Extra Bold"/>
              </a:rPr>
              <a:t>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7E9F211-E1FC-4D85-B0FE-DB726EEED5DE}"/>
              </a:ext>
            </a:extLst>
          </p:cNvPr>
          <p:cNvGrpSpPr/>
          <p:nvPr/>
        </p:nvGrpSpPr>
        <p:grpSpPr>
          <a:xfrm>
            <a:off x="1588178" y="392475"/>
            <a:ext cx="4017537" cy="2299794"/>
            <a:chOff x="1588178" y="392475"/>
            <a:chExt cx="4017537" cy="2299794"/>
          </a:xfrm>
        </p:grpSpPr>
        <p:sp>
          <p:nvSpPr>
            <p:cNvPr id="3" name="Freeform 3"/>
            <p:cNvSpPr/>
            <p:nvPr/>
          </p:nvSpPr>
          <p:spPr>
            <a:xfrm>
              <a:off x="2285992" y="893324"/>
              <a:ext cx="2621909" cy="1482570"/>
            </a:xfrm>
            <a:custGeom>
              <a:avLst/>
              <a:gdLst/>
              <a:ahLst/>
              <a:cxnLst/>
              <a:rect l="l" t="t" r="r" b="b"/>
              <a:pathLst>
                <a:path w="2621909" h="1482570">
                  <a:moveTo>
                    <a:pt x="0" y="0"/>
                  </a:moveTo>
                  <a:lnTo>
                    <a:pt x="2621909" y="0"/>
                  </a:lnTo>
                  <a:lnTo>
                    <a:pt x="2621909" y="1482570"/>
                  </a:lnTo>
                  <a:lnTo>
                    <a:pt x="0" y="1482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88178" y="392475"/>
              <a:ext cx="1395629" cy="1395629"/>
            </a:xfrm>
            <a:custGeom>
              <a:avLst/>
              <a:gdLst/>
              <a:ahLst/>
              <a:cxnLst/>
              <a:rect l="l" t="t" r="r" b="b"/>
              <a:pathLst>
                <a:path w="1395629" h="1395629">
                  <a:moveTo>
                    <a:pt x="0" y="0"/>
                  </a:moveTo>
                  <a:lnTo>
                    <a:pt x="1395629" y="0"/>
                  </a:lnTo>
                  <a:lnTo>
                    <a:pt x="1395629" y="1395629"/>
                  </a:lnTo>
                  <a:lnTo>
                    <a:pt x="0" y="1395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 flipV="1">
              <a:off x="4210086" y="1296640"/>
              <a:ext cx="1395629" cy="1395629"/>
            </a:xfrm>
            <a:custGeom>
              <a:avLst/>
              <a:gdLst/>
              <a:ahLst/>
              <a:cxnLst/>
              <a:rect l="l" t="t" r="r" b="b"/>
              <a:pathLst>
                <a:path w="1395629" h="1395629">
                  <a:moveTo>
                    <a:pt x="1395629" y="1395629"/>
                  </a:moveTo>
                  <a:lnTo>
                    <a:pt x="0" y="1395629"/>
                  </a:lnTo>
                  <a:lnTo>
                    <a:pt x="0" y="0"/>
                  </a:lnTo>
                  <a:lnTo>
                    <a:pt x="1395629" y="0"/>
                  </a:lnTo>
                  <a:lnTo>
                    <a:pt x="1395629" y="1395629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5400000" flipH="1" flipV="1">
              <a:off x="1588178" y="1296640"/>
              <a:ext cx="1395629" cy="1395629"/>
            </a:xfrm>
            <a:custGeom>
              <a:avLst/>
              <a:gdLst/>
              <a:ahLst/>
              <a:cxnLst/>
              <a:rect l="l" t="t" r="r" b="b"/>
              <a:pathLst>
                <a:path w="1395629" h="1395629">
                  <a:moveTo>
                    <a:pt x="1395629" y="1395629"/>
                  </a:moveTo>
                  <a:lnTo>
                    <a:pt x="0" y="1395629"/>
                  </a:lnTo>
                  <a:lnTo>
                    <a:pt x="0" y="0"/>
                  </a:lnTo>
                  <a:lnTo>
                    <a:pt x="1395629" y="0"/>
                  </a:lnTo>
                  <a:lnTo>
                    <a:pt x="1395629" y="1395629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400000">
              <a:off x="4210086" y="392475"/>
              <a:ext cx="1395629" cy="1395629"/>
            </a:xfrm>
            <a:custGeom>
              <a:avLst/>
              <a:gdLst/>
              <a:ahLst/>
              <a:cxnLst/>
              <a:rect l="l" t="t" r="r" b="b"/>
              <a:pathLst>
                <a:path w="1395629" h="1395629">
                  <a:moveTo>
                    <a:pt x="0" y="0"/>
                  </a:moveTo>
                  <a:lnTo>
                    <a:pt x="1395629" y="0"/>
                  </a:lnTo>
                  <a:lnTo>
                    <a:pt x="1395629" y="1395629"/>
                  </a:lnTo>
                  <a:lnTo>
                    <a:pt x="0" y="1395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9988" y="996030"/>
            <a:ext cx="15548025" cy="8294940"/>
            <a:chOff x="0" y="0"/>
            <a:chExt cx="4094953" cy="2184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4953" cy="2184675"/>
            </a:xfrm>
            <a:custGeom>
              <a:avLst/>
              <a:gdLst/>
              <a:ahLst/>
              <a:cxnLst/>
              <a:rect l="l" t="t" r="r" b="b"/>
              <a:pathLst>
                <a:path w="4094953" h="2184675">
                  <a:moveTo>
                    <a:pt x="7469" y="0"/>
                  </a:moveTo>
                  <a:lnTo>
                    <a:pt x="4087484" y="0"/>
                  </a:lnTo>
                  <a:cubicBezTo>
                    <a:pt x="4091609" y="0"/>
                    <a:pt x="4094953" y="3344"/>
                    <a:pt x="4094953" y="7469"/>
                  </a:cubicBezTo>
                  <a:lnTo>
                    <a:pt x="4094953" y="2177206"/>
                  </a:lnTo>
                  <a:cubicBezTo>
                    <a:pt x="4094953" y="2181331"/>
                    <a:pt x="4091609" y="2184675"/>
                    <a:pt x="4087484" y="2184675"/>
                  </a:cubicBezTo>
                  <a:lnTo>
                    <a:pt x="7469" y="2184675"/>
                  </a:lnTo>
                  <a:cubicBezTo>
                    <a:pt x="3344" y="2184675"/>
                    <a:pt x="0" y="2181331"/>
                    <a:pt x="0" y="2177206"/>
                  </a:cubicBezTo>
                  <a:lnTo>
                    <a:pt x="0" y="7469"/>
                  </a:lnTo>
                  <a:cubicBezTo>
                    <a:pt x="0" y="3344"/>
                    <a:pt x="3344" y="0"/>
                    <a:pt x="7469" y="0"/>
                  </a:cubicBezTo>
                  <a:close/>
                </a:path>
              </a:pathLst>
            </a:custGeom>
            <a:solidFill>
              <a:srgbClr val="6385F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4094953" cy="209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46196" y="1435420"/>
            <a:ext cx="14395608" cy="274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Указ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Президента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Республики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Беларусь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5346"/>
              </a:lnSpc>
            </a:pP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от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18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апреля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2019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года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№148 </a:t>
            </a:r>
          </a:p>
          <a:p>
            <a:pPr algn="ctr">
              <a:lnSpc>
                <a:spcPts val="5346"/>
              </a:lnSpc>
            </a:pP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"О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цифровых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банковских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 </a:t>
            </a:r>
            <a:endParaRPr lang="ru-RU" sz="5400" spc="-129" dirty="0">
              <a:solidFill>
                <a:srgbClr val="F1F0EC"/>
              </a:solidFill>
              <a:latin typeface="Open Sans Extra Bold"/>
            </a:endParaRPr>
          </a:p>
          <a:p>
            <a:pPr algn="ctr">
              <a:lnSpc>
                <a:spcPts val="5346"/>
              </a:lnSpc>
            </a:pPr>
            <a:r>
              <a:rPr lang="en-US" sz="5400" spc="-129" dirty="0" err="1">
                <a:solidFill>
                  <a:srgbClr val="F1F0EC"/>
                </a:solidFill>
                <a:latin typeface="Open Sans Extra Bold"/>
              </a:rPr>
              <a:t>технологиях</a:t>
            </a:r>
            <a:r>
              <a:rPr lang="en-US" sz="5400" spc="-129" dirty="0">
                <a:solidFill>
                  <a:srgbClr val="F1F0EC"/>
                </a:solidFill>
                <a:latin typeface="Open Sans Extra Bold"/>
              </a:rPr>
              <a:t>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2119" y="4792588"/>
            <a:ext cx="15143763" cy="3261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9"/>
              </a:lnSpc>
              <a:spcBef>
                <a:spcPct val="0"/>
              </a:spcBef>
            </a:pP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Финансовые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институты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,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включая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банки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,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страховые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endParaRPr lang="ru-RU" sz="4799" spc="28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6479"/>
              </a:lnSpc>
              <a:spcBef>
                <a:spcPct val="0"/>
              </a:spcBef>
            </a:pP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организации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и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прочие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участники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финансового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рынка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, </a:t>
            </a:r>
            <a:endParaRPr lang="ru-RU" sz="4799" spc="28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6479"/>
              </a:lnSpc>
              <a:spcBef>
                <a:spcPct val="0"/>
              </a:spcBef>
            </a:pP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могут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применять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биометрические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данные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для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endParaRPr lang="ru-RU" sz="4799" spc="28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6479"/>
              </a:lnSpc>
              <a:spcBef>
                <a:spcPct val="0"/>
              </a:spcBef>
            </a:pP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идентификации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и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аутентификации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799" spc="287" dirty="0" err="1">
                <a:solidFill>
                  <a:srgbClr val="F1F0EC"/>
                </a:solidFill>
                <a:latin typeface="Adigiana Extreme"/>
              </a:rPr>
              <a:t>клиентов</a:t>
            </a:r>
            <a:r>
              <a:rPr lang="en-US" sz="4799" spc="287" dirty="0">
                <a:solidFill>
                  <a:srgbClr val="F1F0EC"/>
                </a:solidFill>
                <a:latin typeface="Adigiana Extreme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1007" y="203069"/>
            <a:ext cx="12465986" cy="182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8"/>
              </a:lnSpc>
            </a:pPr>
            <a:r>
              <a:rPr lang="en-US" sz="7300" spc="-598" dirty="0" err="1">
                <a:solidFill>
                  <a:srgbClr val="6385F7"/>
                </a:solidFill>
                <a:latin typeface="Open Sans Extra Bold"/>
              </a:rPr>
              <a:t>Виды</a:t>
            </a:r>
            <a:r>
              <a:rPr lang="en-US" sz="7300" spc="-598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300" spc="-598" dirty="0" err="1">
                <a:solidFill>
                  <a:srgbClr val="6385F7"/>
                </a:solidFill>
                <a:latin typeface="Open Sans Extra Bold"/>
              </a:rPr>
              <a:t>биометрической</a:t>
            </a:r>
            <a:r>
              <a:rPr lang="en-US" sz="7300" spc="-598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7300" spc="-598" dirty="0" err="1">
                <a:solidFill>
                  <a:srgbClr val="6385F7"/>
                </a:solidFill>
                <a:latin typeface="Open Sans Extra Bold"/>
              </a:rPr>
              <a:t>аутентификации</a:t>
            </a:r>
            <a:endParaRPr lang="en-US" sz="7300" spc="-598" dirty="0">
              <a:solidFill>
                <a:srgbClr val="6385F7"/>
              </a:solidFill>
              <a:latin typeface="Open Sans Extra Bold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EF4CED0-729D-47B6-914B-3C2657299AE6}"/>
              </a:ext>
            </a:extLst>
          </p:cNvPr>
          <p:cNvGrpSpPr/>
          <p:nvPr/>
        </p:nvGrpSpPr>
        <p:grpSpPr>
          <a:xfrm>
            <a:off x="396337" y="2504050"/>
            <a:ext cx="8306488" cy="3011843"/>
            <a:chOff x="396337" y="2504050"/>
            <a:chExt cx="8306488" cy="3011843"/>
          </a:xfrm>
        </p:grpSpPr>
        <p:grpSp>
          <p:nvGrpSpPr>
            <p:cNvPr id="4" name="Group 4"/>
            <p:cNvGrpSpPr/>
            <p:nvPr/>
          </p:nvGrpSpPr>
          <p:grpSpPr>
            <a:xfrm>
              <a:off x="474508" y="2504050"/>
              <a:ext cx="8228317" cy="3011843"/>
              <a:chOff x="0" y="0"/>
              <a:chExt cx="2342659" cy="85749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342659" cy="857492"/>
              </a:xfrm>
              <a:custGeom>
                <a:avLst/>
                <a:gdLst/>
                <a:ahLst/>
                <a:cxnLst/>
                <a:rect l="l" t="t" r="r" b="b"/>
                <a:pathLst>
                  <a:path w="2342659" h="857492">
                    <a:moveTo>
                      <a:pt x="14113" y="0"/>
                    </a:moveTo>
                    <a:lnTo>
                      <a:pt x="2328545" y="0"/>
                    </a:lnTo>
                    <a:cubicBezTo>
                      <a:pt x="2336340" y="0"/>
                      <a:pt x="2342659" y="6319"/>
                      <a:pt x="2342659" y="14113"/>
                    </a:cubicBezTo>
                    <a:lnTo>
                      <a:pt x="2342659" y="843379"/>
                    </a:lnTo>
                    <a:cubicBezTo>
                      <a:pt x="2342659" y="847122"/>
                      <a:pt x="2341172" y="850712"/>
                      <a:pt x="2338525" y="853359"/>
                    </a:cubicBezTo>
                    <a:cubicBezTo>
                      <a:pt x="2335878" y="856006"/>
                      <a:pt x="2332288" y="857492"/>
                      <a:pt x="2328545" y="857492"/>
                    </a:cubicBezTo>
                    <a:lnTo>
                      <a:pt x="14113" y="857492"/>
                    </a:lnTo>
                    <a:cubicBezTo>
                      <a:pt x="6319" y="857492"/>
                      <a:pt x="0" y="851174"/>
                      <a:pt x="0" y="843379"/>
                    </a:cubicBezTo>
                    <a:lnTo>
                      <a:pt x="0" y="14113"/>
                    </a:lnTo>
                    <a:cubicBezTo>
                      <a:pt x="0" y="6319"/>
                      <a:pt x="6319" y="0"/>
                      <a:pt x="14113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3960" y="3206680"/>
              <a:ext cx="1714500" cy="17145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6436" y="0"/>
                    </a:moveTo>
                    <a:lnTo>
                      <a:pt x="686364" y="0"/>
                    </a:lnTo>
                    <a:cubicBezTo>
                      <a:pt x="756193" y="0"/>
                      <a:pt x="812800" y="56607"/>
                      <a:pt x="812800" y="126436"/>
                    </a:cubicBezTo>
                    <a:lnTo>
                      <a:pt x="812800" y="686364"/>
                    </a:lnTo>
                    <a:cubicBezTo>
                      <a:pt x="812800" y="756193"/>
                      <a:pt x="756193" y="812800"/>
                      <a:pt x="686364" y="812800"/>
                    </a:cubicBezTo>
                    <a:lnTo>
                      <a:pt x="126436" y="812800"/>
                    </a:lnTo>
                    <a:cubicBezTo>
                      <a:pt x="56607" y="812800"/>
                      <a:pt x="0" y="756193"/>
                      <a:pt x="0" y="686364"/>
                    </a:cubicBezTo>
                    <a:lnTo>
                      <a:pt x="0" y="126436"/>
                    </a:lnTo>
                    <a:cubicBezTo>
                      <a:pt x="0" y="56607"/>
                      <a:pt x="56607" y="0"/>
                      <a:pt x="126436" y="0"/>
                    </a:cubicBezTo>
                    <a:close/>
                  </a:path>
                </a:pathLst>
              </a:custGeom>
              <a:solidFill>
                <a:srgbClr val="F1F0E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85725"/>
                <a:ext cx="8128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356815" y="3061067"/>
              <a:ext cx="6346010" cy="1812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59"/>
                </a:lnSpc>
                <a:spcBef>
                  <a:spcPct val="0"/>
                </a:spcBef>
              </a:pPr>
              <a:r>
                <a:rPr lang="en-US" sz="5377" spc="322" dirty="0" err="1">
                  <a:solidFill>
                    <a:srgbClr val="F1F0EC"/>
                  </a:solidFill>
                  <a:latin typeface="Adigiana Extreme"/>
                </a:rPr>
                <a:t>Сканирование</a:t>
              </a:r>
              <a:r>
                <a:rPr lang="en-US" sz="5377" spc="322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77" spc="322" dirty="0" err="1">
                  <a:solidFill>
                    <a:srgbClr val="F1F0EC"/>
                  </a:solidFill>
                  <a:latin typeface="Adigiana Extreme"/>
                </a:rPr>
                <a:t>отпечатков</a:t>
              </a:r>
              <a:r>
                <a:rPr lang="en-US" sz="5377" spc="322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77" spc="322" dirty="0" err="1">
                  <a:solidFill>
                    <a:srgbClr val="F1F0EC"/>
                  </a:solidFill>
                  <a:latin typeface="Adigiana Extreme"/>
                </a:rPr>
                <a:t>пальцев</a:t>
              </a:r>
              <a:endParaRPr lang="en-US" sz="5377" spc="322" dirty="0">
                <a:solidFill>
                  <a:srgbClr val="F1F0EC"/>
                </a:solidFill>
                <a:latin typeface="Adigiana Extrem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6337" y="3418685"/>
              <a:ext cx="2118155" cy="162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8"/>
                </a:lnSpc>
              </a:pPr>
              <a:r>
                <a:rPr lang="en-US" sz="12643" spc="-1036" dirty="0">
                  <a:solidFill>
                    <a:srgbClr val="6385F7"/>
                  </a:solidFill>
                  <a:latin typeface="Open Sans Extra Bold"/>
                </a:rPr>
                <a:t>1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6A261C5-0B2F-4464-ACDB-4D214C5E201F}"/>
              </a:ext>
            </a:extLst>
          </p:cNvPr>
          <p:cNvGrpSpPr/>
          <p:nvPr/>
        </p:nvGrpSpPr>
        <p:grpSpPr>
          <a:xfrm>
            <a:off x="9579581" y="2503040"/>
            <a:ext cx="8252961" cy="3011843"/>
            <a:chOff x="9579581" y="2503040"/>
            <a:chExt cx="8252961" cy="3011843"/>
          </a:xfrm>
        </p:grpSpPr>
        <p:grpSp>
          <p:nvGrpSpPr>
            <p:cNvPr id="12" name="Group 12"/>
            <p:cNvGrpSpPr/>
            <p:nvPr/>
          </p:nvGrpSpPr>
          <p:grpSpPr>
            <a:xfrm>
              <a:off x="9604225" y="2503040"/>
              <a:ext cx="8228317" cy="3011843"/>
              <a:chOff x="0" y="0"/>
              <a:chExt cx="2342659" cy="85749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42659" cy="857492"/>
              </a:xfrm>
              <a:custGeom>
                <a:avLst/>
                <a:gdLst/>
                <a:ahLst/>
                <a:cxnLst/>
                <a:rect l="l" t="t" r="r" b="b"/>
                <a:pathLst>
                  <a:path w="2342659" h="857492">
                    <a:moveTo>
                      <a:pt x="14113" y="0"/>
                    </a:moveTo>
                    <a:lnTo>
                      <a:pt x="2328545" y="0"/>
                    </a:lnTo>
                    <a:cubicBezTo>
                      <a:pt x="2336340" y="0"/>
                      <a:pt x="2342659" y="6319"/>
                      <a:pt x="2342659" y="14113"/>
                    </a:cubicBezTo>
                    <a:lnTo>
                      <a:pt x="2342659" y="843379"/>
                    </a:lnTo>
                    <a:cubicBezTo>
                      <a:pt x="2342659" y="847122"/>
                      <a:pt x="2341172" y="850712"/>
                      <a:pt x="2338525" y="853359"/>
                    </a:cubicBezTo>
                    <a:cubicBezTo>
                      <a:pt x="2335878" y="856006"/>
                      <a:pt x="2332288" y="857492"/>
                      <a:pt x="2328545" y="857492"/>
                    </a:cubicBezTo>
                    <a:lnTo>
                      <a:pt x="14113" y="857492"/>
                    </a:lnTo>
                    <a:cubicBezTo>
                      <a:pt x="6319" y="857492"/>
                      <a:pt x="0" y="851174"/>
                      <a:pt x="0" y="843379"/>
                    </a:cubicBezTo>
                    <a:lnTo>
                      <a:pt x="0" y="14113"/>
                    </a:lnTo>
                    <a:cubicBezTo>
                      <a:pt x="0" y="6319"/>
                      <a:pt x="6319" y="0"/>
                      <a:pt x="14113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853677" y="3205670"/>
              <a:ext cx="1714500" cy="17145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6436" y="0"/>
                    </a:moveTo>
                    <a:lnTo>
                      <a:pt x="686364" y="0"/>
                    </a:lnTo>
                    <a:cubicBezTo>
                      <a:pt x="756193" y="0"/>
                      <a:pt x="812800" y="56607"/>
                      <a:pt x="812800" y="126436"/>
                    </a:cubicBezTo>
                    <a:lnTo>
                      <a:pt x="812800" y="686364"/>
                    </a:lnTo>
                    <a:cubicBezTo>
                      <a:pt x="812800" y="756193"/>
                      <a:pt x="756193" y="812800"/>
                      <a:pt x="686364" y="812800"/>
                    </a:cubicBezTo>
                    <a:lnTo>
                      <a:pt x="126436" y="812800"/>
                    </a:lnTo>
                    <a:cubicBezTo>
                      <a:pt x="56607" y="812800"/>
                      <a:pt x="0" y="756193"/>
                      <a:pt x="0" y="686364"/>
                    </a:cubicBezTo>
                    <a:lnTo>
                      <a:pt x="0" y="126436"/>
                    </a:lnTo>
                    <a:cubicBezTo>
                      <a:pt x="0" y="56607"/>
                      <a:pt x="56607" y="0"/>
                      <a:pt x="126436" y="0"/>
                    </a:cubicBezTo>
                    <a:close/>
                  </a:path>
                </a:pathLst>
              </a:custGeom>
              <a:solidFill>
                <a:srgbClr val="F1F0EC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85725"/>
                <a:ext cx="8128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1486532" y="2907715"/>
              <a:ext cx="6346010" cy="2109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74"/>
                </a:lnSpc>
              </a:pPr>
              <a:r>
                <a:rPr lang="en-US" sz="6277" spc="376" dirty="0" err="1">
                  <a:solidFill>
                    <a:srgbClr val="F1F0EC"/>
                  </a:solidFill>
                  <a:latin typeface="Adigiana Extreme"/>
                </a:rPr>
                <a:t>Распознавание</a:t>
              </a:r>
              <a:r>
                <a:rPr lang="en-US" sz="6277" spc="376" dirty="0">
                  <a:solidFill>
                    <a:srgbClr val="F1F0EC"/>
                  </a:solidFill>
                  <a:latin typeface="Adigiana Extreme"/>
                </a:rPr>
                <a:t> </a:t>
              </a:r>
            </a:p>
            <a:p>
              <a:pPr marL="0" lvl="0" indent="0" algn="ctr">
                <a:lnSpc>
                  <a:spcPts val="8474"/>
                </a:lnSpc>
                <a:spcBef>
                  <a:spcPct val="0"/>
                </a:spcBef>
              </a:pPr>
              <a:r>
                <a:rPr lang="en-US" sz="6277" spc="376" dirty="0" err="1">
                  <a:solidFill>
                    <a:srgbClr val="F1F0EC"/>
                  </a:solidFill>
                  <a:latin typeface="Adigiana Extreme"/>
                </a:rPr>
                <a:t>лиц</a:t>
              </a:r>
              <a:endParaRPr lang="en-US" sz="6277" spc="376" dirty="0">
                <a:solidFill>
                  <a:srgbClr val="F1F0EC"/>
                </a:solidFill>
                <a:latin typeface="Adigiana Extreme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579581" y="3459155"/>
              <a:ext cx="2118155" cy="162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8"/>
                </a:lnSpc>
              </a:pPr>
              <a:r>
                <a:rPr lang="en-US" sz="12643" spc="-1036" dirty="0">
                  <a:solidFill>
                    <a:srgbClr val="6385F7"/>
                  </a:solidFill>
                  <a:latin typeface="Open Sans Extra Bold"/>
                </a:rPr>
                <a:t>2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22B3AE0-78AA-4FA9-AA04-1DA99EBE6F27}"/>
              </a:ext>
            </a:extLst>
          </p:cNvPr>
          <p:cNvGrpSpPr/>
          <p:nvPr/>
        </p:nvGrpSpPr>
        <p:grpSpPr>
          <a:xfrm>
            <a:off x="5029841" y="6286785"/>
            <a:ext cx="8309963" cy="3011843"/>
            <a:chOff x="5029841" y="6286785"/>
            <a:chExt cx="8309963" cy="3011843"/>
          </a:xfrm>
        </p:grpSpPr>
        <p:grpSp>
          <p:nvGrpSpPr>
            <p:cNvPr id="20" name="Group 20"/>
            <p:cNvGrpSpPr/>
            <p:nvPr/>
          </p:nvGrpSpPr>
          <p:grpSpPr>
            <a:xfrm>
              <a:off x="5029841" y="6286785"/>
              <a:ext cx="8228317" cy="3011843"/>
              <a:chOff x="0" y="0"/>
              <a:chExt cx="2342659" cy="85749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42659" cy="857492"/>
              </a:xfrm>
              <a:custGeom>
                <a:avLst/>
                <a:gdLst/>
                <a:ahLst/>
                <a:cxnLst/>
                <a:rect l="l" t="t" r="r" b="b"/>
                <a:pathLst>
                  <a:path w="2342659" h="857492">
                    <a:moveTo>
                      <a:pt x="14113" y="0"/>
                    </a:moveTo>
                    <a:lnTo>
                      <a:pt x="2328545" y="0"/>
                    </a:lnTo>
                    <a:cubicBezTo>
                      <a:pt x="2336340" y="0"/>
                      <a:pt x="2342659" y="6319"/>
                      <a:pt x="2342659" y="14113"/>
                    </a:cubicBezTo>
                    <a:lnTo>
                      <a:pt x="2342659" y="843379"/>
                    </a:lnTo>
                    <a:cubicBezTo>
                      <a:pt x="2342659" y="847122"/>
                      <a:pt x="2341172" y="850712"/>
                      <a:pt x="2338525" y="853359"/>
                    </a:cubicBezTo>
                    <a:cubicBezTo>
                      <a:pt x="2335878" y="856006"/>
                      <a:pt x="2332288" y="857492"/>
                      <a:pt x="2328545" y="857492"/>
                    </a:cubicBezTo>
                    <a:lnTo>
                      <a:pt x="14113" y="857492"/>
                    </a:lnTo>
                    <a:cubicBezTo>
                      <a:pt x="6319" y="857492"/>
                      <a:pt x="0" y="851174"/>
                      <a:pt x="0" y="843379"/>
                    </a:cubicBezTo>
                    <a:lnTo>
                      <a:pt x="0" y="14113"/>
                    </a:lnTo>
                    <a:cubicBezTo>
                      <a:pt x="0" y="6319"/>
                      <a:pt x="6319" y="0"/>
                      <a:pt x="14113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85725"/>
                <a:ext cx="2342659" cy="7717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279294" y="6989415"/>
              <a:ext cx="1714500" cy="171450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6436" y="0"/>
                    </a:moveTo>
                    <a:lnTo>
                      <a:pt x="686364" y="0"/>
                    </a:lnTo>
                    <a:cubicBezTo>
                      <a:pt x="756193" y="0"/>
                      <a:pt x="812800" y="56607"/>
                      <a:pt x="812800" y="126436"/>
                    </a:cubicBezTo>
                    <a:lnTo>
                      <a:pt x="812800" y="686364"/>
                    </a:lnTo>
                    <a:cubicBezTo>
                      <a:pt x="812800" y="756193"/>
                      <a:pt x="756193" y="812800"/>
                      <a:pt x="686364" y="812800"/>
                    </a:cubicBezTo>
                    <a:lnTo>
                      <a:pt x="126436" y="812800"/>
                    </a:lnTo>
                    <a:cubicBezTo>
                      <a:pt x="56607" y="812800"/>
                      <a:pt x="0" y="756193"/>
                      <a:pt x="0" y="686364"/>
                    </a:cubicBezTo>
                    <a:lnTo>
                      <a:pt x="0" y="126436"/>
                    </a:lnTo>
                    <a:cubicBezTo>
                      <a:pt x="0" y="56607"/>
                      <a:pt x="56607" y="0"/>
                      <a:pt x="126436" y="0"/>
                    </a:cubicBezTo>
                    <a:close/>
                  </a:path>
                </a:pathLst>
              </a:custGeom>
              <a:solidFill>
                <a:srgbClr val="F1F0EC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85725"/>
                <a:ext cx="8128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993794" y="6671400"/>
              <a:ext cx="6346010" cy="2109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74"/>
                </a:lnSpc>
                <a:spcBef>
                  <a:spcPct val="0"/>
                </a:spcBef>
              </a:pPr>
              <a:r>
                <a:rPr lang="en-US" sz="6277" spc="376" dirty="0" err="1">
                  <a:solidFill>
                    <a:srgbClr val="F1F0EC"/>
                  </a:solidFill>
                  <a:latin typeface="Adigiana Extreme"/>
                </a:rPr>
                <a:t>Голосовая</a:t>
              </a:r>
              <a:r>
                <a:rPr lang="en-US" sz="6277" spc="376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6277" spc="376" dirty="0" err="1">
                  <a:solidFill>
                    <a:srgbClr val="F1F0EC"/>
                  </a:solidFill>
                  <a:latin typeface="Adigiana Extreme"/>
                </a:rPr>
                <a:t>идентификация</a:t>
              </a:r>
              <a:r>
                <a:rPr lang="en-US" sz="6277" spc="376" dirty="0">
                  <a:solidFill>
                    <a:srgbClr val="F1F0EC"/>
                  </a:solidFill>
                  <a:latin typeface="Adigiana Extreme"/>
                </a:rPr>
                <a:t>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029841" y="7259724"/>
              <a:ext cx="2118155" cy="162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8"/>
                </a:lnSpc>
              </a:pPr>
              <a:r>
                <a:rPr lang="en-US" sz="12643" spc="-1036" dirty="0">
                  <a:solidFill>
                    <a:srgbClr val="6385F7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-3562708">
            <a:off x="-39186" y="7340721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578981" flipH="1" flipV="1">
            <a:off x="16204411" y="7521671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1703043" y="2771224"/>
                </a:moveTo>
                <a:lnTo>
                  <a:pt x="0" y="2771224"/>
                </a:lnTo>
                <a:lnTo>
                  <a:pt x="0" y="0"/>
                </a:lnTo>
                <a:lnTo>
                  <a:pt x="1703043" y="0"/>
                </a:lnTo>
                <a:lnTo>
                  <a:pt x="1703043" y="27712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511663">
            <a:off x="16407778" y="-866180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4" y="0"/>
                </a:lnTo>
                <a:lnTo>
                  <a:pt x="1703044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511663">
            <a:off x="-630669" y="-976114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4" y="0"/>
                </a:lnTo>
                <a:lnTo>
                  <a:pt x="1703044" y="2771225"/>
                </a:lnTo>
                <a:lnTo>
                  <a:pt x="0" y="277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63069" y="301191"/>
            <a:ext cx="9413099" cy="9684619"/>
            <a:chOff x="0" y="0"/>
            <a:chExt cx="2479170" cy="25506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9170" cy="2550682"/>
            </a:xfrm>
            <a:custGeom>
              <a:avLst/>
              <a:gdLst/>
              <a:ahLst/>
              <a:cxnLst/>
              <a:rect l="l" t="t" r="r" b="b"/>
              <a:pathLst>
                <a:path w="2479170" h="2550682">
                  <a:moveTo>
                    <a:pt x="12337" y="0"/>
                  </a:moveTo>
                  <a:lnTo>
                    <a:pt x="2466833" y="0"/>
                  </a:lnTo>
                  <a:cubicBezTo>
                    <a:pt x="2473647" y="0"/>
                    <a:pt x="2479170" y="5523"/>
                    <a:pt x="2479170" y="12337"/>
                  </a:cubicBezTo>
                  <a:lnTo>
                    <a:pt x="2479170" y="2538345"/>
                  </a:lnTo>
                  <a:cubicBezTo>
                    <a:pt x="2479170" y="2541617"/>
                    <a:pt x="2477870" y="2544755"/>
                    <a:pt x="2475557" y="2547068"/>
                  </a:cubicBezTo>
                  <a:cubicBezTo>
                    <a:pt x="2473243" y="2549382"/>
                    <a:pt x="2470105" y="2550682"/>
                    <a:pt x="2466833" y="2550682"/>
                  </a:cubicBezTo>
                  <a:lnTo>
                    <a:pt x="12337" y="2550682"/>
                  </a:lnTo>
                  <a:cubicBezTo>
                    <a:pt x="9065" y="2550682"/>
                    <a:pt x="5927" y="2549382"/>
                    <a:pt x="3613" y="2547068"/>
                  </a:cubicBezTo>
                  <a:cubicBezTo>
                    <a:pt x="1300" y="2544755"/>
                    <a:pt x="0" y="2541617"/>
                    <a:pt x="0" y="2538345"/>
                  </a:cubicBezTo>
                  <a:lnTo>
                    <a:pt x="0" y="12337"/>
                  </a:lnTo>
                  <a:cubicBezTo>
                    <a:pt x="0" y="9065"/>
                    <a:pt x="1300" y="5927"/>
                    <a:pt x="3613" y="3613"/>
                  </a:cubicBezTo>
                  <a:cubicBezTo>
                    <a:pt x="5927" y="1300"/>
                    <a:pt x="9065" y="0"/>
                    <a:pt x="12337" y="0"/>
                  </a:cubicBezTo>
                  <a:close/>
                </a:path>
              </a:pathLst>
            </a:custGeom>
            <a:solidFill>
              <a:srgbClr val="6385F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2479170" cy="2464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930454" y="301191"/>
            <a:ext cx="6740179" cy="9684619"/>
            <a:chOff x="0" y="0"/>
            <a:chExt cx="1887766" cy="2712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7767" cy="2712435"/>
            </a:xfrm>
            <a:custGeom>
              <a:avLst/>
              <a:gdLst/>
              <a:ahLst/>
              <a:cxnLst/>
              <a:rect l="l" t="t" r="r" b="b"/>
              <a:pathLst>
                <a:path w="1887767" h="2712435">
                  <a:moveTo>
                    <a:pt x="17229" y="0"/>
                  </a:moveTo>
                  <a:lnTo>
                    <a:pt x="1870537" y="0"/>
                  </a:lnTo>
                  <a:cubicBezTo>
                    <a:pt x="1875107" y="0"/>
                    <a:pt x="1879489" y="1815"/>
                    <a:pt x="1882720" y="5046"/>
                  </a:cubicBezTo>
                  <a:cubicBezTo>
                    <a:pt x="1885951" y="8277"/>
                    <a:pt x="1887767" y="12660"/>
                    <a:pt x="1887767" y="17229"/>
                  </a:cubicBezTo>
                  <a:lnTo>
                    <a:pt x="1887767" y="2695206"/>
                  </a:lnTo>
                  <a:cubicBezTo>
                    <a:pt x="1887767" y="2699775"/>
                    <a:pt x="1885951" y="2704158"/>
                    <a:pt x="1882720" y="2707389"/>
                  </a:cubicBezTo>
                  <a:cubicBezTo>
                    <a:pt x="1879489" y="2710620"/>
                    <a:pt x="1875107" y="2712435"/>
                    <a:pt x="1870537" y="2712435"/>
                  </a:cubicBezTo>
                  <a:lnTo>
                    <a:pt x="17229" y="2712435"/>
                  </a:lnTo>
                  <a:cubicBezTo>
                    <a:pt x="12660" y="2712435"/>
                    <a:pt x="8277" y="2710620"/>
                    <a:pt x="5046" y="2707389"/>
                  </a:cubicBezTo>
                  <a:cubicBezTo>
                    <a:pt x="1815" y="2704158"/>
                    <a:pt x="0" y="2699775"/>
                    <a:pt x="0" y="2695206"/>
                  </a:cubicBezTo>
                  <a:lnTo>
                    <a:pt x="0" y="17229"/>
                  </a:lnTo>
                  <a:cubicBezTo>
                    <a:pt x="0" y="12660"/>
                    <a:pt x="1815" y="8277"/>
                    <a:pt x="5046" y="5046"/>
                  </a:cubicBezTo>
                  <a:cubicBezTo>
                    <a:pt x="8277" y="1815"/>
                    <a:pt x="12660" y="0"/>
                    <a:pt x="17229" y="0"/>
                  </a:cubicBezTo>
                  <a:close/>
                </a:path>
              </a:pathLst>
            </a:custGeom>
            <a:solidFill>
              <a:srgbClr val="6385F7">
                <a:alpha val="40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1887766" cy="262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778D76E-EB6B-478D-BC16-8CCFFD291FE7}"/>
              </a:ext>
            </a:extLst>
          </p:cNvPr>
          <p:cNvGrpSpPr/>
          <p:nvPr/>
        </p:nvGrpSpPr>
        <p:grpSpPr>
          <a:xfrm>
            <a:off x="11100373" y="423683"/>
            <a:ext cx="6400339" cy="1393312"/>
            <a:chOff x="11100373" y="423683"/>
            <a:chExt cx="6400339" cy="1393312"/>
          </a:xfrm>
        </p:grpSpPr>
        <p:grpSp>
          <p:nvGrpSpPr>
            <p:cNvPr id="12" name="Group 12"/>
            <p:cNvGrpSpPr/>
            <p:nvPr/>
          </p:nvGrpSpPr>
          <p:grpSpPr>
            <a:xfrm>
              <a:off x="11100373" y="423683"/>
              <a:ext cx="6400339" cy="1393312"/>
              <a:chOff x="0" y="0"/>
              <a:chExt cx="1685686" cy="36696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85686" cy="366963"/>
              </a:xfrm>
              <a:custGeom>
                <a:avLst/>
                <a:gdLst/>
                <a:ahLst/>
                <a:cxnLst/>
                <a:rect l="l" t="t" r="r" b="b"/>
                <a:pathLst>
                  <a:path w="1685686" h="366963">
                    <a:moveTo>
                      <a:pt x="61690" y="0"/>
                    </a:moveTo>
                    <a:lnTo>
                      <a:pt x="1623996" y="0"/>
                    </a:lnTo>
                    <a:cubicBezTo>
                      <a:pt x="1658066" y="0"/>
                      <a:pt x="1685686" y="27620"/>
                      <a:pt x="1685686" y="61690"/>
                    </a:cubicBezTo>
                    <a:lnTo>
                      <a:pt x="1685686" y="305273"/>
                    </a:lnTo>
                    <a:cubicBezTo>
                      <a:pt x="1685686" y="339343"/>
                      <a:pt x="1658066" y="366963"/>
                      <a:pt x="1623996" y="366963"/>
                    </a:cubicBezTo>
                    <a:lnTo>
                      <a:pt x="61690" y="366963"/>
                    </a:lnTo>
                    <a:cubicBezTo>
                      <a:pt x="27620" y="366963"/>
                      <a:pt x="0" y="339343"/>
                      <a:pt x="0" y="305273"/>
                    </a:cubicBezTo>
                    <a:lnTo>
                      <a:pt x="0" y="61690"/>
                    </a:lnTo>
                    <a:cubicBezTo>
                      <a:pt x="0" y="27620"/>
                      <a:pt x="27620" y="0"/>
                      <a:pt x="61690" y="0"/>
                    </a:cubicBezTo>
                    <a:close/>
                  </a:path>
                </a:pathLst>
              </a:custGeom>
              <a:solidFill>
                <a:srgbClr val="FEED0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85725"/>
                <a:ext cx="1685686" cy="2812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356203" y="456020"/>
              <a:ext cx="5888679" cy="1328637"/>
              <a:chOff x="0" y="0"/>
              <a:chExt cx="7067932" cy="15947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069203" cy="1594707"/>
              </a:xfrm>
              <a:custGeom>
                <a:avLst/>
                <a:gdLst/>
                <a:ahLst/>
                <a:cxnLst/>
                <a:rect l="l" t="t" r="r" b="b"/>
                <a:pathLst>
                  <a:path w="7069203" h="1594707">
                    <a:moveTo>
                      <a:pt x="6662233" y="0"/>
                    </a:moveTo>
                    <a:lnTo>
                      <a:pt x="405699" y="0"/>
                    </a:lnTo>
                    <a:cubicBezTo>
                      <a:pt x="180939" y="0"/>
                      <a:pt x="0" y="40824"/>
                      <a:pt x="0" y="91536"/>
                    </a:cubicBezTo>
                    <a:lnTo>
                      <a:pt x="0" y="1503490"/>
                    </a:lnTo>
                    <a:cubicBezTo>
                      <a:pt x="0" y="1553882"/>
                      <a:pt x="180939" y="1594707"/>
                      <a:pt x="405699" y="1594707"/>
                    </a:cubicBezTo>
                    <a:lnTo>
                      <a:pt x="6663647" y="1594707"/>
                    </a:lnTo>
                    <a:cubicBezTo>
                      <a:pt x="6886994" y="1594707"/>
                      <a:pt x="7069203" y="1553882"/>
                      <a:pt x="7069203" y="1503170"/>
                    </a:cubicBezTo>
                    <a:lnTo>
                      <a:pt x="7069203" y="91536"/>
                    </a:lnTo>
                    <a:cubicBezTo>
                      <a:pt x="7067932" y="40824"/>
                      <a:pt x="6886994" y="0"/>
                      <a:pt x="666223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6170" r="-1369" b="-6170"/>
                </a:stretch>
              </a:blip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-3262" y="920188"/>
            <a:ext cx="10345761" cy="262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10499" spc="-860" dirty="0">
                <a:solidFill>
                  <a:srgbClr val="F1F0EC"/>
                </a:solidFill>
                <a:latin typeface="Open Sans Extra Bold"/>
              </a:rPr>
              <a:t>ОАО «</a:t>
            </a:r>
            <a:r>
              <a:rPr lang="en-US" sz="10499" spc="-860" dirty="0" err="1">
                <a:solidFill>
                  <a:srgbClr val="F1F0EC"/>
                </a:solidFill>
                <a:latin typeface="Open Sans Extra Bold"/>
              </a:rPr>
              <a:t>Приорбанк</a:t>
            </a:r>
            <a:r>
              <a:rPr lang="en-US" sz="10499" spc="-860" dirty="0">
                <a:solidFill>
                  <a:srgbClr val="F1F0EC"/>
                </a:solidFill>
                <a:latin typeface="Open Sans Extra Bold"/>
              </a:rPr>
              <a:t>»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DE31D20-2A02-4CE8-8E13-5B5A127E4DB3}"/>
              </a:ext>
            </a:extLst>
          </p:cNvPr>
          <p:cNvGrpSpPr/>
          <p:nvPr/>
        </p:nvGrpSpPr>
        <p:grpSpPr>
          <a:xfrm>
            <a:off x="918269" y="7571231"/>
            <a:ext cx="8502699" cy="1562130"/>
            <a:chOff x="918269" y="7571231"/>
            <a:chExt cx="8502699" cy="1562130"/>
          </a:xfrm>
        </p:grpSpPr>
        <p:grpSp>
          <p:nvGrpSpPr>
            <p:cNvPr id="6" name="Group 6"/>
            <p:cNvGrpSpPr/>
            <p:nvPr/>
          </p:nvGrpSpPr>
          <p:grpSpPr>
            <a:xfrm>
              <a:off x="918269" y="7571231"/>
              <a:ext cx="8502699" cy="1562130"/>
              <a:chOff x="0" y="0"/>
              <a:chExt cx="2381407" cy="43751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81407" cy="437516"/>
              </a:xfrm>
              <a:custGeom>
                <a:avLst/>
                <a:gdLst/>
                <a:ahLst/>
                <a:cxnLst/>
                <a:rect l="l" t="t" r="r" b="b"/>
                <a:pathLst>
                  <a:path w="2381407" h="437516">
                    <a:moveTo>
                      <a:pt x="13658" y="0"/>
                    </a:moveTo>
                    <a:lnTo>
                      <a:pt x="2367749" y="0"/>
                    </a:lnTo>
                    <a:cubicBezTo>
                      <a:pt x="2375292" y="0"/>
                      <a:pt x="2381407" y="6115"/>
                      <a:pt x="2381407" y="13658"/>
                    </a:cubicBezTo>
                    <a:lnTo>
                      <a:pt x="2381407" y="423858"/>
                    </a:lnTo>
                    <a:cubicBezTo>
                      <a:pt x="2381407" y="431401"/>
                      <a:pt x="2375292" y="437516"/>
                      <a:pt x="2367749" y="437516"/>
                    </a:cubicBezTo>
                    <a:lnTo>
                      <a:pt x="13658" y="437516"/>
                    </a:lnTo>
                    <a:cubicBezTo>
                      <a:pt x="6115" y="437516"/>
                      <a:pt x="0" y="431401"/>
                      <a:pt x="0" y="423858"/>
                    </a:cubicBezTo>
                    <a:lnTo>
                      <a:pt x="0" y="13658"/>
                    </a:lnTo>
                    <a:cubicBezTo>
                      <a:pt x="0" y="6115"/>
                      <a:pt x="6115" y="0"/>
                      <a:pt x="13658" y="0"/>
                    </a:cubicBezTo>
                    <a:close/>
                  </a:path>
                </a:pathLst>
              </a:custGeom>
              <a:solidFill>
                <a:srgbClr val="F1F0EC">
                  <a:alpha val="40000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85725"/>
                <a:ext cx="2381407" cy="3517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19200" y="7592986"/>
              <a:ext cx="7900837" cy="1394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346"/>
                </a:lnSpc>
                <a:spcBef>
                  <a:spcPct val="0"/>
                </a:spcBef>
              </a:pPr>
              <a:r>
                <a:rPr lang="en-US" sz="8405" spc="504" dirty="0" err="1">
                  <a:solidFill>
                    <a:srgbClr val="F1F0EC"/>
                  </a:solidFill>
                  <a:latin typeface="Adigiana Extreme"/>
                </a:rPr>
                <a:t>VoiceKey.AGENT</a:t>
              </a:r>
              <a:endParaRPr lang="en-US" sz="8405" spc="504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79227" y="4157684"/>
            <a:ext cx="8180782" cy="291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04"/>
              </a:lnSpc>
              <a:spcBef>
                <a:spcPct val="0"/>
              </a:spcBef>
            </a:pP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В 2015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году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появилась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технология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endParaRPr lang="ru-RU" sz="4299" spc="25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5804"/>
              </a:lnSpc>
              <a:spcBef>
                <a:spcPct val="0"/>
              </a:spcBef>
            </a:pP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подтверждения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клиентов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по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endParaRPr lang="ru-RU" sz="4299" spc="25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5804"/>
              </a:lnSpc>
              <a:spcBef>
                <a:spcPct val="0"/>
              </a:spcBef>
            </a:pP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голосу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(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голосовая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биометрия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) в </a:t>
            </a:r>
            <a:endParaRPr lang="ru-RU" sz="4299" spc="257" dirty="0">
              <a:solidFill>
                <a:srgbClr val="F1F0EC"/>
              </a:solidFill>
              <a:latin typeface="Adigiana Extreme"/>
            </a:endParaRPr>
          </a:p>
          <a:p>
            <a:pPr marL="0" lvl="0" indent="0" algn="ctr">
              <a:lnSpc>
                <a:spcPts val="5804"/>
              </a:lnSpc>
              <a:spcBef>
                <a:spcPct val="0"/>
              </a:spcBef>
            </a:pP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контакт-центре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 </a:t>
            </a:r>
            <a:r>
              <a:rPr lang="en-US" sz="4299" spc="257" dirty="0" err="1">
                <a:solidFill>
                  <a:srgbClr val="F1F0EC"/>
                </a:solidFill>
                <a:latin typeface="Adigiana Extreme"/>
              </a:rPr>
              <a:t>банка</a:t>
            </a:r>
            <a:r>
              <a:rPr lang="en-US" sz="4299" spc="257" dirty="0">
                <a:solidFill>
                  <a:srgbClr val="F1F0EC"/>
                </a:solidFill>
                <a:latin typeface="Adigiana Extreme"/>
              </a:rPr>
              <a:t>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7B1087C-F451-4462-830F-F68599BBF00B}"/>
              </a:ext>
            </a:extLst>
          </p:cNvPr>
          <p:cNvGrpSpPr/>
          <p:nvPr/>
        </p:nvGrpSpPr>
        <p:grpSpPr>
          <a:xfrm>
            <a:off x="11258691" y="2257175"/>
            <a:ext cx="6083705" cy="7486288"/>
            <a:chOff x="11258691" y="2257175"/>
            <a:chExt cx="6083705" cy="7486288"/>
          </a:xfrm>
        </p:grpSpPr>
        <p:grpSp>
          <p:nvGrpSpPr>
            <p:cNvPr id="19" name="Group 19"/>
            <p:cNvGrpSpPr/>
            <p:nvPr/>
          </p:nvGrpSpPr>
          <p:grpSpPr>
            <a:xfrm>
              <a:off x="11258691" y="2257175"/>
              <a:ext cx="6083705" cy="3934367"/>
              <a:chOff x="0" y="0"/>
              <a:chExt cx="1602293" cy="103621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602293" cy="1036212"/>
              </a:xfrm>
              <a:custGeom>
                <a:avLst/>
                <a:gdLst/>
                <a:ahLst/>
                <a:cxnLst/>
                <a:rect l="l" t="t" r="r" b="b"/>
                <a:pathLst>
                  <a:path w="1602293" h="1036212">
                    <a:moveTo>
                      <a:pt x="64901" y="0"/>
                    </a:moveTo>
                    <a:lnTo>
                      <a:pt x="1537392" y="0"/>
                    </a:lnTo>
                    <a:cubicBezTo>
                      <a:pt x="1573235" y="0"/>
                      <a:pt x="1602293" y="29057"/>
                      <a:pt x="1602293" y="64901"/>
                    </a:cubicBezTo>
                    <a:lnTo>
                      <a:pt x="1602293" y="971311"/>
                    </a:lnTo>
                    <a:cubicBezTo>
                      <a:pt x="1602293" y="988524"/>
                      <a:pt x="1595455" y="1005031"/>
                      <a:pt x="1583284" y="1017203"/>
                    </a:cubicBezTo>
                    <a:cubicBezTo>
                      <a:pt x="1571112" y="1029374"/>
                      <a:pt x="1554605" y="1036212"/>
                      <a:pt x="1537392" y="1036212"/>
                    </a:cubicBezTo>
                    <a:lnTo>
                      <a:pt x="64901" y="1036212"/>
                    </a:lnTo>
                    <a:cubicBezTo>
                      <a:pt x="29057" y="1036212"/>
                      <a:pt x="0" y="1007155"/>
                      <a:pt x="0" y="971311"/>
                    </a:cubicBezTo>
                    <a:lnTo>
                      <a:pt x="0" y="64901"/>
                    </a:lnTo>
                    <a:cubicBezTo>
                      <a:pt x="0" y="29057"/>
                      <a:pt x="29057" y="0"/>
                      <a:pt x="64901" y="0"/>
                    </a:cubicBezTo>
                    <a:close/>
                  </a:path>
                </a:pathLst>
              </a:custGeom>
              <a:solidFill>
                <a:srgbClr val="FEF40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85725"/>
                <a:ext cx="1602293" cy="95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1258691" y="4742586"/>
              <a:ext cx="6083705" cy="5000877"/>
              <a:chOff x="0" y="0"/>
              <a:chExt cx="1602293" cy="131710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602293" cy="1317104"/>
              </a:xfrm>
              <a:custGeom>
                <a:avLst/>
                <a:gdLst/>
                <a:ahLst/>
                <a:cxnLst/>
                <a:rect l="l" t="t" r="r" b="b"/>
                <a:pathLst>
                  <a:path w="1602293" h="1317104">
                    <a:moveTo>
                      <a:pt x="64901" y="0"/>
                    </a:moveTo>
                    <a:lnTo>
                      <a:pt x="1537392" y="0"/>
                    </a:lnTo>
                    <a:cubicBezTo>
                      <a:pt x="1573235" y="0"/>
                      <a:pt x="1602293" y="29057"/>
                      <a:pt x="1602293" y="64901"/>
                    </a:cubicBezTo>
                    <a:lnTo>
                      <a:pt x="1602293" y="1252203"/>
                    </a:lnTo>
                    <a:cubicBezTo>
                      <a:pt x="1602293" y="1269415"/>
                      <a:pt x="1595455" y="1285923"/>
                      <a:pt x="1583284" y="1298095"/>
                    </a:cubicBezTo>
                    <a:cubicBezTo>
                      <a:pt x="1571112" y="1310266"/>
                      <a:pt x="1554605" y="1317104"/>
                      <a:pt x="1537392" y="1317104"/>
                    </a:cubicBezTo>
                    <a:lnTo>
                      <a:pt x="64901" y="1317104"/>
                    </a:lnTo>
                    <a:cubicBezTo>
                      <a:pt x="29057" y="1317104"/>
                      <a:pt x="0" y="1288046"/>
                      <a:pt x="0" y="1252203"/>
                    </a:cubicBezTo>
                    <a:lnTo>
                      <a:pt x="0" y="64901"/>
                    </a:lnTo>
                    <a:cubicBezTo>
                      <a:pt x="0" y="29057"/>
                      <a:pt x="29057" y="0"/>
                      <a:pt x="64901" y="0"/>
                    </a:cubicBezTo>
                    <a:close/>
                  </a:path>
                </a:pathLst>
              </a:custGeom>
              <a:solidFill>
                <a:srgbClr val="FEF406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85725"/>
                <a:ext cx="1602293" cy="12313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1650650" y="2257175"/>
              <a:ext cx="5299786" cy="3488032"/>
            </a:xfrm>
            <a:custGeom>
              <a:avLst/>
              <a:gdLst/>
              <a:ahLst/>
              <a:cxnLst/>
              <a:rect l="l" t="t" r="r" b="b"/>
              <a:pathLst>
                <a:path w="5299786" h="3488032">
                  <a:moveTo>
                    <a:pt x="0" y="0"/>
                  </a:moveTo>
                  <a:lnTo>
                    <a:pt x="5299786" y="0"/>
                  </a:lnTo>
                  <a:lnTo>
                    <a:pt x="5299786" y="3488032"/>
                  </a:lnTo>
                  <a:lnTo>
                    <a:pt x="0" y="348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451" t="-4165" r="-9265" b="-3648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1954901" y="6103288"/>
              <a:ext cx="4691283" cy="3345985"/>
            </a:xfrm>
            <a:custGeom>
              <a:avLst/>
              <a:gdLst/>
              <a:ahLst/>
              <a:cxnLst/>
              <a:rect l="l" t="t" r="r" b="b"/>
              <a:pathLst>
                <a:path w="4691283" h="3345985">
                  <a:moveTo>
                    <a:pt x="0" y="0"/>
                  </a:moveTo>
                  <a:lnTo>
                    <a:pt x="4691284" y="0"/>
                  </a:lnTo>
                  <a:lnTo>
                    <a:pt x="4691284" y="3345985"/>
                  </a:lnTo>
                  <a:lnTo>
                    <a:pt x="0" y="3345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352" t="-23257" r="-21972" b="-13513"/>
              </a:stretch>
            </a:blip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67582" y="1363193"/>
            <a:ext cx="1352836" cy="1444777"/>
          </a:xfrm>
          <a:custGeom>
            <a:avLst/>
            <a:gdLst/>
            <a:ahLst/>
            <a:cxnLst/>
            <a:rect l="l" t="t" r="r" b="b"/>
            <a:pathLst>
              <a:path w="1352836" h="1444777">
                <a:moveTo>
                  <a:pt x="0" y="0"/>
                </a:moveTo>
                <a:lnTo>
                  <a:pt x="1352836" y="0"/>
                </a:lnTo>
                <a:lnTo>
                  <a:pt x="1352836" y="1444777"/>
                </a:lnTo>
                <a:lnTo>
                  <a:pt x="0" y="1444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944865" y="3854304"/>
            <a:ext cx="6398271" cy="290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1"/>
              </a:lnSpc>
            </a:pPr>
            <a:r>
              <a:rPr lang="en-US" sz="5887" spc="-482" dirty="0" err="1">
                <a:solidFill>
                  <a:srgbClr val="6385F7"/>
                </a:solidFill>
                <a:latin typeface="Open Sans Extra Bold"/>
              </a:rPr>
              <a:t>Преимущества</a:t>
            </a:r>
            <a:endParaRPr lang="en-US" sz="5887" spc="-482" dirty="0">
              <a:solidFill>
                <a:srgbClr val="6385F7"/>
              </a:solidFill>
              <a:latin typeface="Open Sans Extra Bold"/>
            </a:endParaRPr>
          </a:p>
          <a:p>
            <a:pPr algn="ctr">
              <a:lnSpc>
                <a:spcPts val="5651"/>
              </a:lnSpc>
            </a:pPr>
            <a:r>
              <a:rPr lang="en-US" sz="5887" spc="-482" dirty="0" err="1">
                <a:solidFill>
                  <a:srgbClr val="6385F7"/>
                </a:solidFill>
                <a:latin typeface="Open Sans Extra Bold"/>
              </a:rPr>
              <a:t>использования</a:t>
            </a:r>
            <a:r>
              <a:rPr lang="en-US" sz="5887" spc="-482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5887" spc="-482" dirty="0" err="1">
                <a:solidFill>
                  <a:srgbClr val="6385F7"/>
                </a:solidFill>
                <a:latin typeface="Open Sans Extra Bold"/>
              </a:rPr>
              <a:t>биометрических</a:t>
            </a:r>
            <a:r>
              <a:rPr lang="en-US" sz="5887" spc="-482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5887" spc="-482" dirty="0" err="1">
                <a:solidFill>
                  <a:srgbClr val="6385F7"/>
                </a:solidFill>
                <a:latin typeface="Open Sans Extra Bold"/>
              </a:rPr>
              <a:t>данных</a:t>
            </a:r>
            <a:endParaRPr lang="en-US" sz="5887" spc="-482" dirty="0">
              <a:solidFill>
                <a:srgbClr val="6385F7"/>
              </a:solidFill>
              <a:latin typeface="Open Sans Extra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7924220" y="7438094"/>
            <a:ext cx="2439559" cy="496783"/>
          </a:xfrm>
          <a:custGeom>
            <a:avLst/>
            <a:gdLst/>
            <a:ahLst/>
            <a:cxnLst/>
            <a:rect l="l" t="t" r="r" b="b"/>
            <a:pathLst>
              <a:path w="2439559" h="496783">
                <a:moveTo>
                  <a:pt x="0" y="0"/>
                </a:moveTo>
                <a:lnTo>
                  <a:pt x="2439560" y="0"/>
                </a:lnTo>
                <a:lnTo>
                  <a:pt x="2439560" y="496783"/>
                </a:lnTo>
                <a:lnTo>
                  <a:pt x="0" y="49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96147-6E3C-4734-9FC3-C852A85E7798}"/>
              </a:ext>
            </a:extLst>
          </p:cNvPr>
          <p:cNvGrpSpPr/>
          <p:nvPr/>
        </p:nvGrpSpPr>
        <p:grpSpPr>
          <a:xfrm>
            <a:off x="1028700" y="5239423"/>
            <a:ext cx="5743312" cy="3922955"/>
            <a:chOff x="1028700" y="5239423"/>
            <a:chExt cx="5743312" cy="3922955"/>
          </a:xfrm>
        </p:grpSpPr>
        <p:grpSp>
          <p:nvGrpSpPr>
            <p:cNvPr id="6" name="Group 6"/>
            <p:cNvGrpSpPr/>
            <p:nvPr/>
          </p:nvGrpSpPr>
          <p:grpSpPr>
            <a:xfrm>
              <a:off x="1028700" y="5239423"/>
              <a:ext cx="4494107" cy="3922955"/>
              <a:chOff x="0" y="0"/>
              <a:chExt cx="1258694" cy="109872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8694" cy="1098728"/>
              </a:xfrm>
              <a:custGeom>
                <a:avLst/>
                <a:gdLst/>
                <a:ahLst/>
                <a:cxnLst/>
                <a:rect l="l" t="t" r="r" b="b"/>
                <a:pathLst>
                  <a:path w="1258694" h="1098728">
                    <a:moveTo>
                      <a:pt x="25840" y="0"/>
                    </a:moveTo>
                    <a:lnTo>
                      <a:pt x="1232854" y="0"/>
                    </a:lnTo>
                    <a:cubicBezTo>
                      <a:pt x="1239707" y="0"/>
                      <a:pt x="1246280" y="2722"/>
                      <a:pt x="1251126" y="7568"/>
                    </a:cubicBezTo>
                    <a:cubicBezTo>
                      <a:pt x="1255972" y="12414"/>
                      <a:pt x="1258694" y="18987"/>
                      <a:pt x="1258694" y="25840"/>
                    </a:cubicBezTo>
                    <a:lnTo>
                      <a:pt x="1258694" y="1072888"/>
                    </a:lnTo>
                    <a:cubicBezTo>
                      <a:pt x="1258694" y="1087159"/>
                      <a:pt x="1247125" y="1098728"/>
                      <a:pt x="1232854" y="1098728"/>
                    </a:cubicBezTo>
                    <a:lnTo>
                      <a:pt x="25840" y="1098728"/>
                    </a:lnTo>
                    <a:cubicBezTo>
                      <a:pt x="11569" y="1098728"/>
                      <a:pt x="0" y="1087159"/>
                      <a:pt x="0" y="1072888"/>
                    </a:cubicBezTo>
                    <a:lnTo>
                      <a:pt x="0" y="25840"/>
                    </a:lnTo>
                    <a:cubicBezTo>
                      <a:pt x="0" y="11569"/>
                      <a:pt x="11569" y="0"/>
                      <a:pt x="25840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85725"/>
                <a:ext cx="1258694" cy="10130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7866361">
              <a:off x="5999518" y="7293938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0" y="0"/>
                  </a:moveTo>
                  <a:lnTo>
                    <a:pt x="1066178" y="0"/>
                  </a:lnTo>
                  <a:lnTo>
                    <a:pt x="1066178" y="478811"/>
                  </a:lnTo>
                  <a:lnTo>
                    <a:pt x="0" y="47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051205" y="5780722"/>
              <a:ext cx="4449098" cy="275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89"/>
                </a:lnSpc>
                <a:spcBef>
                  <a:spcPct val="0"/>
                </a:spcBef>
              </a:pP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Повышенное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удобство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для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пользователей</a:t>
              </a:r>
              <a:endParaRPr lang="en-US" sz="5399" spc="323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1FCDE92-9691-415E-80E5-0C6AF4B64736}"/>
              </a:ext>
            </a:extLst>
          </p:cNvPr>
          <p:cNvGrpSpPr/>
          <p:nvPr/>
        </p:nvGrpSpPr>
        <p:grpSpPr>
          <a:xfrm>
            <a:off x="1019517" y="1124623"/>
            <a:ext cx="5863346" cy="3922955"/>
            <a:chOff x="1019517" y="1124623"/>
            <a:chExt cx="5863346" cy="3922955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124623"/>
              <a:ext cx="4494107" cy="3922955"/>
              <a:chOff x="0" y="0"/>
              <a:chExt cx="1258694" cy="109872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58694" cy="1098728"/>
              </a:xfrm>
              <a:custGeom>
                <a:avLst/>
                <a:gdLst/>
                <a:ahLst/>
                <a:cxnLst/>
                <a:rect l="l" t="t" r="r" b="b"/>
                <a:pathLst>
                  <a:path w="1258694" h="1098728">
                    <a:moveTo>
                      <a:pt x="25840" y="0"/>
                    </a:moveTo>
                    <a:lnTo>
                      <a:pt x="1232854" y="0"/>
                    </a:lnTo>
                    <a:cubicBezTo>
                      <a:pt x="1239707" y="0"/>
                      <a:pt x="1246280" y="2722"/>
                      <a:pt x="1251126" y="7568"/>
                    </a:cubicBezTo>
                    <a:cubicBezTo>
                      <a:pt x="1255972" y="12414"/>
                      <a:pt x="1258694" y="18987"/>
                      <a:pt x="1258694" y="25840"/>
                    </a:cubicBezTo>
                    <a:lnTo>
                      <a:pt x="1258694" y="1072888"/>
                    </a:lnTo>
                    <a:cubicBezTo>
                      <a:pt x="1258694" y="1087159"/>
                      <a:pt x="1247125" y="1098728"/>
                      <a:pt x="1232854" y="1098728"/>
                    </a:cubicBezTo>
                    <a:lnTo>
                      <a:pt x="25840" y="1098728"/>
                    </a:lnTo>
                    <a:cubicBezTo>
                      <a:pt x="11569" y="1098728"/>
                      <a:pt x="0" y="1087159"/>
                      <a:pt x="0" y="1072888"/>
                    </a:cubicBezTo>
                    <a:lnTo>
                      <a:pt x="0" y="25840"/>
                    </a:lnTo>
                    <a:cubicBezTo>
                      <a:pt x="0" y="11569"/>
                      <a:pt x="11569" y="0"/>
                      <a:pt x="25840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85725"/>
                <a:ext cx="1258694" cy="10130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7900054">
              <a:off x="6110369" y="2475306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0" y="0"/>
                  </a:moveTo>
                  <a:lnTo>
                    <a:pt x="1066177" y="0"/>
                  </a:lnTo>
                  <a:lnTo>
                    <a:pt x="1066177" y="478810"/>
                  </a:lnTo>
                  <a:lnTo>
                    <a:pt x="0" y="47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019517" y="1665922"/>
              <a:ext cx="4449098" cy="275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89"/>
                </a:lnSpc>
                <a:spcBef>
                  <a:spcPct val="0"/>
                </a:spcBef>
              </a:pP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Высокий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уровень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безопасности</a:t>
              </a:r>
              <a:endParaRPr lang="en-US" sz="5399" spc="323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91384F3-6612-4B23-8F33-8C11AEEB7F3E}"/>
              </a:ext>
            </a:extLst>
          </p:cNvPr>
          <p:cNvGrpSpPr/>
          <p:nvPr/>
        </p:nvGrpSpPr>
        <p:grpSpPr>
          <a:xfrm>
            <a:off x="11463931" y="5239423"/>
            <a:ext cx="5795369" cy="3922955"/>
            <a:chOff x="11463931" y="5239423"/>
            <a:chExt cx="5795369" cy="3922955"/>
          </a:xfrm>
        </p:grpSpPr>
        <p:grpSp>
          <p:nvGrpSpPr>
            <p:cNvPr id="12" name="Group 12"/>
            <p:cNvGrpSpPr/>
            <p:nvPr/>
          </p:nvGrpSpPr>
          <p:grpSpPr>
            <a:xfrm>
              <a:off x="12761288" y="5239423"/>
              <a:ext cx="4494107" cy="3922955"/>
              <a:chOff x="0" y="0"/>
              <a:chExt cx="1258694" cy="109872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58694" cy="1098728"/>
              </a:xfrm>
              <a:custGeom>
                <a:avLst/>
                <a:gdLst/>
                <a:ahLst/>
                <a:cxnLst/>
                <a:rect l="l" t="t" r="r" b="b"/>
                <a:pathLst>
                  <a:path w="1258694" h="1098728">
                    <a:moveTo>
                      <a:pt x="25840" y="0"/>
                    </a:moveTo>
                    <a:lnTo>
                      <a:pt x="1232854" y="0"/>
                    </a:lnTo>
                    <a:cubicBezTo>
                      <a:pt x="1239707" y="0"/>
                      <a:pt x="1246280" y="2722"/>
                      <a:pt x="1251126" y="7568"/>
                    </a:cubicBezTo>
                    <a:cubicBezTo>
                      <a:pt x="1255972" y="12414"/>
                      <a:pt x="1258694" y="18987"/>
                      <a:pt x="1258694" y="25840"/>
                    </a:cubicBezTo>
                    <a:lnTo>
                      <a:pt x="1258694" y="1072888"/>
                    </a:lnTo>
                    <a:cubicBezTo>
                      <a:pt x="1258694" y="1087159"/>
                      <a:pt x="1247125" y="1098728"/>
                      <a:pt x="1232854" y="1098728"/>
                    </a:cubicBezTo>
                    <a:lnTo>
                      <a:pt x="25840" y="1098728"/>
                    </a:lnTo>
                    <a:cubicBezTo>
                      <a:pt x="11569" y="1098728"/>
                      <a:pt x="0" y="1087159"/>
                      <a:pt x="0" y="1072888"/>
                    </a:cubicBezTo>
                    <a:lnTo>
                      <a:pt x="0" y="25840"/>
                    </a:lnTo>
                    <a:cubicBezTo>
                      <a:pt x="0" y="11569"/>
                      <a:pt x="11569" y="0"/>
                      <a:pt x="25840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85725"/>
                <a:ext cx="1258694" cy="10130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3209977">
              <a:off x="11170248" y="7319337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0" y="0"/>
                  </a:moveTo>
                  <a:lnTo>
                    <a:pt x="1066177" y="0"/>
                  </a:lnTo>
                  <a:lnTo>
                    <a:pt x="1066177" y="478811"/>
                  </a:lnTo>
                  <a:lnTo>
                    <a:pt x="0" y="47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2810202" y="5567634"/>
              <a:ext cx="4449098" cy="275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9"/>
                </a:lnSpc>
              </a:pP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Улучшение</a:t>
              </a:r>
              <a:endParaRPr lang="en-US" sz="5399" spc="323" dirty="0">
                <a:solidFill>
                  <a:srgbClr val="F1F0EC"/>
                </a:solidFill>
                <a:latin typeface="Adigiana Extreme"/>
              </a:endParaRPr>
            </a:p>
            <a:p>
              <a:pPr marL="0" lvl="0" indent="0" algn="ctr">
                <a:lnSpc>
                  <a:spcPts val="7289"/>
                </a:lnSpc>
                <a:spcBef>
                  <a:spcPct val="0"/>
                </a:spcBef>
              </a:pP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качества</a:t>
              </a:r>
              <a:r>
                <a:rPr lang="en-US" sz="5399" spc="32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5399" spc="323" dirty="0" err="1">
                  <a:solidFill>
                    <a:srgbClr val="F1F0EC"/>
                  </a:solidFill>
                  <a:latin typeface="Adigiana Extreme"/>
                </a:rPr>
                <a:t>обслуживания</a:t>
              </a:r>
              <a:endParaRPr lang="en-US" sz="5399" spc="323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6EA6EE5-0666-4256-BC03-DABFDE3CDB50}"/>
              </a:ext>
            </a:extLst>
          </p:cNvPr>
          <p:cNvGrpSpPr/>
          <p:nvPr/>
        </p:nvGrpSpPr>
        <p:grpSpPr>
          <a:xfrm>
            <a:off x="11206941" y="1124623"/>
            <a:ext cx="6052359" cy="3922955"/>
            <a:chOff x="11206941" y="1124623"/>
            <a:chExt cx="6052359" cy="3922955"/>
          </a:xfrm>
        </p:grpSpPr>
        <p:grpSp>
          <p:nvGrpSpPr>
            <p:cNvPr id="9" name="Group 9"/>
            <p:cNvGrpSpPr/>
            <p:nvPr/>
          </p:nvGrpSpPr>
          <p:grpSpPr>
            <a:xfrm>
              <a:off x="12761288" y="1124623"/>
              <a:ext cx="4494107" cy="3922955"/>
              <a:chOff x="0" y="0"/>
              <a:chExt cx="1258694" cy="109872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58694" cy="1098728"/>
              </a:xfrm>
              <a:custGeom>
                <a:avLst/>
                <a:gdLst/>
                <a:ahLst/>
                <a:cxnLst/>
                <a:rect l="l" t="t" r="r" b="b"/>
                <a:pathLst>
                  <a:path w="1258694" h="1098728">
                    <a:moveTo>
                      <a:pt x="25840" y="0"/>
                    </a:moveTo>
                    <a:lnTo>
                      <a:pt x="1232854" y="0"/>
                    </a:lnTo>
                    <a:cubicBezTo>
                      <a:pt x="1239707" y="0"/>
                      <a:pt x="1246280" y="2722"/>
                      <a:pt x="1251126" y="7568"/>
                    </a:cubicBezTo>
                    <a:cubicBezTo>
                      <a:pt x="1255972" y="12414"/>
                      <a:pt x="1258694" y="18987"/>
                      <a:pt x="1258694" y="25840"/>
                    </a:cubicBezTo>
                    <a:lnTo>
                      <a:pt x="1258694" y="1072888"/>
                    </a:lnTo>
                    <a:cubicBezTo>
                      <a:pt x="1258694" y="1087159"/>
                      <a:pt x="1247125" y="1098728"/>
                      <a:pt x="1232854" y="1098728"/>
                    </a:cubicBezTo>
                    <a:lnTo>
                      <a:pt x="25840" y="1098728"/>
                    </a:lnTo>
                    <a:cubicBezTo>
                      <a:pt x="11569" y="1098728"/>
                      <a:pt x="0" y="1087159"/>
                      <a:pt x="0" y="1072888"/>
                    </a:cubicBezTo>
                    <a:lnTo>
                      <a:pt x="0" y="25840"/>
                    </a:lnTo>
                    <a:cubicBezTo>
                      <a:pt x="0" y="11569"/>
                      <a:pt x="11569" y="0"/>
                      <a:pt x="25840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85725"/>
                <a:ext cx="1258694" cy="10130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2700000">
              <a:off x="11206941" y="2487377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0" y="0"/>
                  </a:moveTo>
                  <a:lnTo>
                    <a:pt x="1066177" y="0"/>
                  </a:lnTo>
                  <a:lnTo>
                    <a:pt x="1066177" y="478810"/>
                  </a:lnTo>
                  <a:lnTo>
                    <a:pt x="0" y="47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2810202" y="1585912"/>
              <a:ext cx="4449098" cy="2834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69"/>
                </a:lnSpc>
                <a:spcBef>
                  <a:spcPct val="0"/>
                </a:spcBef>
              </a:pPr>
              <a:r>
                <a:rPr lang="en-US" sz="4199" spc="251" dirty="0" err="1">
                  <a:solidFill>
                    <a:srgbClr val="F1F0EC"/>
                  </a:solidFill>
                  <a:latin typeface="Adigiana Extreme"/>
                </a:rPr>
                <a:t>Высокая</a:t>
              </a:r>
              <a:r>
                <a:rPr lang="en-US" sz="4199" spc="251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199" spc="251" dirty="0" err="1">
                  <a:solidFill>
                    <a:srgbClr val="F1F0EC"/>
                  </a:solidFill>
                  <a:latin typeface="Adigiana Extreme"/>
                </a:rPr>
                <a:t>степень</a:t>
              </a:r>
              <a:r>
                <a:rPr lang="en-US" sz="4199" spc="251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199" spc="251" dirty="0" err="1">
                  <a:solidFill>
                    <a:srgbClr val="F1F0EC"/>
                  </a:solidFill>
                  <a:latin typeface="Adigiana Extreme"/>
                </a:rPr>
                <a:t>точности</a:t>
              </a:r>
              <a:r>
                <a:rPr lang="en-US" sz="4199" spc="251" dirty="0">
                  <a:solidFill>
                    <a:srgbClr val="F1F0EC"/>
                  </a:solidFill>
                  <a:latin typeface="Adigiana Extreme"/>
                </a:rPr>
                <a:t> и </a:t>
              </a:r>
              <a:r>
                <a:rPr lang="en-US" sz="4199" spc="251" dirty="0" err="1">
                  <a:solidFill>
                    <a:srgbClr val="F1F0EC"/>
                  </a:solidFill>
                  <a:latin typeface="Adigiana Extreme"/>
                </a:rPr>
                <a:t>скорости</a:t>
              </a:r>
              <a:r>
                <a:rPr lang="en-US" sz="4199" spc="251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199" spc="251" dirty="0" err="1">
                  <a:solidFill>
                    <a:srgbClr val="F1F0EC"/>
                  </a:solidFill>
                  <a:latin typeface="Adigiana Extreme"/>
                </a:rPr>
                <a:t>идентификации</a:t>
              </a:r>
              <a:endParaRPr lang="en-US" sz="4199" spc="251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47157" y="960060"/>
            <a:ext cx="15193686" cy="212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8499" spc="-696" dirty="0" err="1">
                <a:solidFill>
                  <a:srgbClr val="6385F7"/>
                </a:solidFill>
                <a:latin typeface="Open Sans Extra Bold"/>
              </a:rPr>
              <a:t>Недостатки</a:t>
            </a:r>
            <a:r>
              <a:rPr lang="en-US" sz="8499" spc="-696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8499" spc="-696" dirty="0" err="1">
                <a:solidFill>
                  <a:srgbClr val="6385F7"/>
                </a:solidFill>
                <a:latin typeface="Open Sans Extra Bold"/>
              </a:rPr>
              <a:t>использования</a:t>
            </a:r>
            <a:r>
              <a:rPr lang="en-US" sz="8499" spc="-696" dirty="0">
                <a:solidFill>
                  <a:srgbClr val="6385F7"/>
                </a:solidFill>
                <a:latin typeface="Open Sans Extra Bold"/>
              </a:rPr>
              <a:t> </a:t>
            </a:r>
            <a:endParaRPr lang="ru-RU" sz="8499" spc="-696" dirty="0">
              <a:solidFill>
                <a:srgbClr val="6385F7"/>
              </a:solidFill>
              <a:latin typeface="Open Sans Extra Bold"/>
            </a:endParaRPr>
          </a:p>
          <a:p>
            <a:pPr algn="ctr">
              <a:lnSpc>
                <a:spcPts val="8159"/>
              </a:lnSpc>
            </a:pPr>
            <a:r>
              <a:rPr lang="en-US" sz="8499" spc="-696" dirty="0" err="1">
                <a:solidFill>
                  <a:srgbClr val="6385F7"/>
                </a:solidFill>
                <a:latin typeface="Open Sans Extra Bold"/>
              </a:rPr>
              <a:t>биометрических</a:t>
            </a:r>
            <a:r>
              <a:rPr lang="en-US" sz="8499" spc="-696" dirty="0">
                <a:solidFill>
                  <a:srgbClr val="6385F7"/>
                </a:solidFill>
                <a:latin typeface="Open Sans Extra Bold"/>
              </a:rPr>
              <a:t> </a:t>
            </a:r>
            <a:r>
              <a:rPr lang="en-US" sz="8499" spc="-696" dirty="0" err="1">
                <a:solidFill>
                  <a:srgbClr val="6385F7"/>
                </a:solidFill>
                <a:latin typeface="Open Sans Extra Bold"/>
              </a:rPr>
              <a:t>данных</a:t>
            </a:r>
            <a:endParaRPr lang="en-US" sz="8499" spc="-696" dirty="0">
              <a:solidFill>
                <a:srgbClr val="6385F7"/>
              </a:solidFill>
              <a:latin typeface="Open Sans Extra Bold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ADA36FF-ED58-4E53-AEB6-5984D18BF41D}"/>
              </a:ext>
            </a:extLst>
          </p:cNvPr>
          <p:cNvGrpSpPr/>
          <p:nvPr/>
        </p:nvGrpSpPr>
        <p:grpSpPr>
          <a:xfrm>
            <a:off x="1028700" y="3514664"/>
            <a:ext cx="3936783" cy="5563146"/>
            <a:chOff x="1028700" y="3514664"/>
            <a:chExt cx="3936783" cy="5563146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514664"/>
              <a:ext cx="3936783" cy="5563146"/>
              <a:chOff x="0" y="0"/>
              <a:chExt cx="1102601" cy="15581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02601" cy="1558107"/>
              </a:xfrm>
              <a:custGeom>
                <a:avLst/>
                <a:gdLst/>
                <a:ahLst/>
                <a:cxnLst/>
                <a:rect l="l" t="t" r="r" b="b"/>
                <a:pathLst>
                  <a:path w="1102601" h="1558107">
                    <a:moveTo>
                      <a:pt x="29498" y="0"/>
                    </a:moveTo>
                    <a:lnTo>
                      <a:pt x="1073102" y="0"/>
                    </a:lnTo>
                    <a:cubicBezTo>
                      <a:pt x="1080926" y="0"/>
                      <a:pt x="1088429" y="3108"/>
                      <a:pt x="1093961" y="8640"/>
                    </a:cubicBezTo>
                    <a:cubicBezTo>
                      <a:pt x="1099493" y="14172"/>
                      <a:pt x="1102601" y="21675"/>
                      <a:pt x="1102601" y="29498"/>
                    </a:cubicBezTo>
                    <a:lnTo>
                      <a:pt x="1102601" y="1528609"/>
                    </a:lnTo>
                    <a:cubicBezTo>
                      <a:pt x="1102601" y="1544900"/>
                      <a:pt x="1089394" y="1558107"/>
                      <a:pt x="1073102" y="1558107"/>
                    </a:cubicBezTo>
                    <a:lnTo>
                      <a:pt x="29498" y="1558107"/>
                    </a:lnTo>
                    <a:cubicBezTo>
                      <a:pt x="13207" y="1558107"/>
                      <a:pt x="0" y="1544900"/>
                      <a:pt x="0" y="1528609"/>
                    </a:cubicBezTo>
                    <a:lnTo>
                      <a:pt x="0" y="29498"/>
                    </a:lnTo>
                    <a:cubicBezTo>
                      <a:pt x="0" y="13207"/>
                      <a:pt x="13207" y="0"/>
                      <a:pt x="29498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85725"/>
                <a:ext cx="1102601" cy="1472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29607" y="4562687"/>
              <a:ext cx="3935876" cy="3381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49"/>
                </a:lnSpc>
                <a:spcBef>
                  <a:spcPct val="0"/>
                </a:spcBef>
              </a:pPr>
              <a:r>
                <a:rPr lang="en-US" sz="4999" spc="299" dirty="0" err="1">
                  <a:solidFill>
                    <a:srgbClr val="F1F0EC"/>
                  </a:solidFill>
                  <a:latin typeface="Adigiana Extreme"/>
                </a:rPr>
                <a:t>Повышенный</a:t>
              </a:r>
              <a:r>
                <a:rPr lang="en-US" sz="4999" spc="29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999" spc="299" dirty="0" err="1">
                  <a:solidFill>
                    <a:srgbClr val="F1F0EC"/>
                  </a:solidFill>
                  <a:latin typeface="Adigiana Extreme"/>
                </a:rPr>
                <a:t>риск</a:t>
              </a:r>
              <a:r>
                <a:rPr lang="en-US" sz="4999" spc="29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999" spc="299" dirty="0" err="1">
                  <a:solidFill>
                    <a:srgbClr val="F1F0EC"/>
                  </a:solidFill>
                  <a:latin typeface="Adigiana Extreme"/>
                </a:rPr>
                <a:t>защиты</a:t>
              </a:r>
              <a:r>
                <a:rPr lang="en-US" sz="4999" spc="29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999" spc="299" dirty="0" err="1">
                  <a:solidFill>
                    <a:srgbClr val="F1F0EC"/>
                  </a:solidFill>
                  <a:latin typeface="Adigiana Extreme"/>
                </a:rPr>
                <a:t>личной</a:t>
              </a:r>
              <a:r>
                <a:rPr lang="en-US" sz="4999" spc="29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999" spc="299" dirty="0" err="1">
                  <a:solidFill>
                    <a:srgbClr val="F1F0EC"/>
                  </a:solidFill>
                  <a:latin typeface="Adigiana Extreme"/>
                </a:rPr>
                <a:t>информации</a:t>
              </a:r>
              <a:endParaRPr lang="en-US" sz="4999" spc="299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2337638">
            <a:off x="65381" y="780309"/>
            <a:ext cx="2439559" cy="496783"/>
          </a:xfrm>
          <a:custGeom>
            <a:avLst/>
            <a:gdLst/>
            <a:ahLst/>
            <a:cxnLst/>
            <a:rect l="l" t="t" r="r" b="b"/>
            <a:pathLst>
              <a:path w="2439559" h="496783">
                <a:moveTo>
                  <a:pt x="0" y="0"/>
                </a:moveTo>
                <a:lnTo>
                  <a:pt x="2439559" y="0"/>
                </a:lnTo>
                <a:lnTo>
                  <a:pt x="2439559" y="496782"/>
                </a:lnTo>
                <a:lnTo>
                  <a:pt x="0" y="49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37638">
            <a:off x="15756604" y="2148932"/>
            <a:ext cx="2439559" cy="496783"/>
          </a:xfrm>
          <a:custGeom>
            <a:avLst/>
            <a:gdLst/>
            <a:ahLst/>
            <a:cxnLst/>
            <a:rect l="l" t="t" r="r" b="b"/>
            <a:pathLst>
              <a:path w="2439559" h="496783">
                <a:moveTo>
                  <a:pt x="0" y="0"/>
                </a:moveTo>
                <a:lnTo>
                  <a:pt x="2439559" y="0"/>
                </a:lnTo>
                <a:lnTo>
                  <a:pt x="2439559" y="496783"/>
                </a:lnTo>
                <a:lnTo>
                  <a:pt x="0" y="49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412948">
            <a:off x="-1691937" y="9252946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4" y="0"/>
                </a:lnTo>
                <a:lnTo>
                  <a:pt x="3383874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 rot="9672897">
            <a:off x="15660725" y="-1880376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4" y="0"/>
                </a:lnTo>
                <a:lnTo>
                  <a:pt x="3383874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 rot="6412948">
            <a:off x="16389105" y="9100546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4" y="0"/>
                </a:lnTo>
                <a:lnTo>
                  <a:pt x="3383874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205CB39-F2F2-4821-85CA-7081179DE23D}"/>
              </a:ext>
            </a:extLst>
          </p:cNvPr>
          <p:cNvGrpSpPr/>
          <p:nvPr/>
        </p:nvGrpSpPr>
        <p:grpSpPr>
          <a:xfrm>
            <a:off x="5125593" y="3514664"/>
            <a:ext cx="3937691" cy="5563146"/>
            <a:chOff x="5125593" y="3514664"/>
            <a:chExt cx="3937691" cy="5563146"/>
          </a:xfrm>
        </p:grpSpPr>
        <p:grpSp>
          <p:nvGrpSpPr>
            <p:cNvPr id="7" name="Group 7"/>
            <p:cNvGrpSpPr/>
            <p:nvPr/>
          </p:nvGrpSpPr>
          <p:grpSpPr>
            <a:xfrm>
              <a:off x="5126501" y="3514664"/>
              <a:ext cx="3936783" cy="5563146"/>
              <a:chOff x="0" y="0"/>
              <a:chExt cx="1102601" cy="15581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02601" cy="1558107"/>
              </a:xfrm>
              <a:custGeom>
                <a:avLst/>
                <a:gdLst/>
                <a:ahLst/>
                <a:cxnLst/>
                <a:rect l="l" t="t" r="r" b="b"/>
                <a:pathLst>
                  <a:path w="1102601" h="1558107">
                    <a:moveTo>
                      <a:pt x="29498" y="0"/>
                    </a:moveTo>
                    <a:lnTo>
                      <a:pt x="1073102" y="0"/>
                    </a:lnTo>
                    <a:cubicBezTo>
                      <a:pt x="1080926" y="0"/>
                      <a:pt x="1088429" y="3108"/>
                      <a:pt x="1093961" y="8640"/>
                    </a:cubicBezTo>
                    <a:cubicBezTo>
                      <a:pt x="1099493" y="14172"/>
                      <a:pt x="1102601" y="21675"/>
                      <a:pt x="1102601" y="29498"/>
                    </a:cubicBezTo>
                    <a:lnTo>
                      <a:pt x="1102601" y="1528609"/>
                    </a:lnTo>
                    <a:cubicBezTo>
                      <a:pt x="1102601" y="1544900"/>
                      <a:pt x="1089394" y="1558107"/>
                      <a:pt x="1073102" y="1558107"/>
                    </a:cubicBezTo>
                    <a:lnTo>
                      <a:pt x="29498" y="1558107"/>
                    </a:lnTo>
                    <a:cubicBezTo>
                      <a:pt x="13207" y="1558107"/>
                      <a:pt x="0" y="1544900"/>
                      <a:pt x="0" y="1528609"/>
                    </a:cubicBezTo>
                    <a:lnTo>
                      <a:pt x="0" y="29498"/>
                    </a:lnTo>
                    <a:cubicBezTo>
                      <a:pt x="0" y="13207"/>
                      <a:pt x="13207" y="0"/>
                      <a:pt x="29498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85725"/>
                <a:ext cx="1102601" cy="1472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125593" y="4082123"/>
              <a:ext cx="3935876" cy="456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74"/>
                </a:lnSpc>
              </a:pP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Потенциальная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уязвимость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системы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из-за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недостатков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</a:p>
            <a:p>
              <a:pPr marL="0" lvl="0" indent="0" algn="ctr">
                <a:lnSpc>
                  <a:spcPts val="6074"/>
                </a:lnSpc>
                <a:spcBef>
                  <a:spcPct val="0"/>
                </a:spcBef>
              </a:pP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в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технологии</a:t>
              </a:r>
              <a:r>
                <a:rPr lang="en-US" sz="4499" spc="26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499" spc="269" dirty="0" err="1">
                  <a:solidFill>
                    <a:srgbClr val="F1F0EC"/>
                  </a:solidFill>
                  <a:latin typeface="Adigiana Extreme"/>
                </a:rPr>
                <a:t>биометрии</a:t>
              </a:r>
              <a:endParaRPr lang="en-US" sz="4499" spc="269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4C280B3-C191-42E5-8A80-528BF672E67F}"/>
              </a:ext>
            </a:extLst>
          </p:cNvPr>
          <p:cNvGrpSpPr/>
          <p:nvPr/>
        </p:nvGrpSpPr>
        <p:grpSpPr>
          <a:xfrm>
            <a:off x="9285237" y="6439561"/>
            <a:ext cx="7281986" cy="2781573"/>
            <a:chOff x="9285237" y="6439561"/>
            <a:chExt cx="7281986" cy="2781573"/>
          </a:xfrm>
        </p:grpSpPr>
        <p:grpSp>
          <p:nvGrpSpPr>
            <p:cNvPr id="13" name="Group 13"/>
            <p:cNvGrpSpPr/>
            <p:nvPr/>
          </p:nvGrpSpPr>
          <p:grpSpPr>
            <a:xfrm>
              <a:off x="10562869" y="6439561"/>
              <a:ext cx="6004354" cy="2781573"/>
              <a:chOff x="0" y="0"/>
              <a:chExt cx="1681679" cy="7790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81679" cy="779054"/>
              </a:xfrm>
              <a:custGeom>
                <a:avLst/>
                <a:gdLst/>
                <a:ahLst/>
                <a:cxnLst/>
                <a:rect l="l" t="t" r="r" b="b"/>
                <a:pathLst>
                  <a:path w="1681679" h="779054">
                    <a:moveTo>
                      <a:pt x="19341" y="0"/>
                    </a:moveTo>
                    <a:lnTo>
                      <a:pt x="1662339" y="0"/>
                    </a:lnTo>
                    <a:cubicBezTo>
                      <a:pt x="1673020" y="0"/>
                      <a:pt x="1681679" y="8659"/>
                      <a:pt x="1681679" y="19341"/>
                    </a:cubicBezTo>
                    <a:lnTo>
                      <a:pt x="1681679" y="759713"/>
                    </a:lnTo>
                    <a:cubicBezTo>
                      <a:pt x="1681679" y="770394"/>
                      <a:pt x="1673020" y="779054"/>
                      <a:pt x="1662339" y="779054"/>
                    </a:cubicBezTo>
                    <a:lnTo>
                      <a:pt x="19341" y="779054"/>
                    </a:lnTo>
                    <a:cubicBezTo>
                      <a:pt x="8659" y="779054"/>
                      <a:pt x="0" y="770394"/>
                      <a:pt x="0" y="759713"/>
                    </a:cubicBezTo>
                    <a:lnTo>
                      <a:pt x="0" y="19341"/>
                    </a:lnTo>
                    <a:cubicBezTo>
                      <a:pt x="0" y="8659"/>
                      <a:pt x="8659" y="0"/>
                      <a:pt x="19341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85725"/>
                <a:ext cx="1681679" cy="693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-8589971" flipH="1">
              <a:off x="9285237" y="7193459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1066178" y="0"/>
                  </a:moveTo>
                  <a:lnTo>
                    <a:pt x="0" y="0"/>
                  </a:lnTo>
                  <a:lnTo>
                    <a:pt x="0" y="478810"/>
                  </a:lnTo>
                  <a:lnTo>
                    <a:pt x="1066178" y="478810"/>
                  </a:lnTo>
                  <a:lnTo>
                    <a:pt x="106617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0562869" y="7135022"/>
              <a:ext cx="6004354" cy="1333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99"/>
                </a:lnSpc>
                <a:spcBef>
                  <a:spcPct val="0"/>
                </a:spcBef>
              </a:pPr>
              <a:r>
                <a:rPr lang="en-US" sz="3999" spc="239" dirty="0" err="1">
                  <a:solidFill>
                    <a:srgbClr val="F1F0EC"/>
                  </a:solidFill>
                  <a:latin typeface="Adigiana Extreme"/>
                </a:rPr>
                <a:t>Ложные</a:t>
              </a:r>
              <a:r>
                <a:rPr lang="en-US" sz="3999" spc="23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3999" spc="239" dirty="0" err="1">
                  <a:solidFill>
                    <a:srgbClr val="F1F0EC"/>
                  </a:solidFill>
                  <a:latin typeface="Adigiana Extreme"/>
                </a:rPr>
                <a:t>срабатывания</a:t>
              </a:r>
              <a:r>
                <a:rPr lang="en-US" sz="3999" spc="23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3999" spc="239" dirty="0" err="1">
                  <a:solidFill>
                    <a:srgbClr val="F1F0EC"/>
                  </a:solidFill>
                  <a:latin typeface="Adigiana Extreme"/>
                </a:rPr>
                <a:t>или</a:t>
              </a:r>
              <a:r>
                <a:rPr lang="en-US" sz="3999" spc="239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3999" spc="239" dirty="0" err="1">
                  <a:solidFill>
                    <a:srgbClr val="F1F0EC"/>
                  </a:solidFill>
                  <a:latin typeface="Adigiana Extreme"/>
                </a:rPr>
                <a:t>отказы</a:t>
              </a:r>
              <a:r>
                <a:rPr lang="en-US" sz="3999" spc="239" dirty="0">
                  <a:solidFill>
                    <a:srgbClr val="F1F0EC"/>
                  </a:solidFill>
                  <a:latin typeface="Adigiana Extreme"/>
                </a:rPr>
                <a:t> в </a:t>
              </a:r>
              <a:r>
                <a:rPr lang="en-US" sz="3999" spc="239" dirty="0" err="1">
                  <a:solidFill>
                    <a:srgbClr val="F1F0EC"/>
                  </a:solidFill>
                  <a:latin typeface="Adigiana Extreme"/>
                </a:rPr>
                <a:t>аутентификации</a:t>
              </a:r>
              <a:endParaRPr lang="en-US" sz="3999" spc="239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FA469C-FFE8-4EDA-B340-9E53B51BA3A8}"/>
              </a:ext>
            </a:extLst>
          </p:cNvPr>
          <p:cNvGrpSpPr/>
          <p:nvPr/>
        </p:nvGrpSpPr>
        <p:grpSpPr>
          <a:xfrm>
            <a:off x="9279987" y="3371789"/>
            <a:ext cx="7287236" cy="2781573"/>
            <a:chOff x="9279987" y="3371789"/>
            <a:chExt cx="7287236" cy="2781573"/>
          </a:xfrm>
        </p:grpSpPr>
        <p:grpSp>
          <p:nvGrpSpPr>
            <p:cNvPr id="10" name="Group 10"/>
            <p:cNvGrpSpPr/>
            <p:nvPr/>
          </p:nvGrpSpPr>
          <p:grpSpPr>
            <a:xfrm>
              <a:off x="10562869" y="3371789"/>
              <a:ext cx="6004354" cy="2781573"/>
              <a:chOff x="0" y="0"/>
              <a:chExt cx="1681679" cy="7790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81679" cy="779054"/>
              </a:xfrm>
              <a:custGeom>
                <a:avLst/>
                <a:gdLst/>
                <a:ahLst/>
                <a:cxnLst/>
                <a:rect l="l" t="t" r="r" b="b"/>
                <a:pathLst>
                  <a:path w="1681679" h="779054">
                    <a:moveTo>
                      <a:pt x="19341" y="0"/>
                    </a:moveTo>
                    <a:lnTo>
                      <a:pt x="1662339" y="0"/>
                    </a:lnTo>
                    <a:cubicBezTo>
                      <a:pt x="1673020" y="0"/>
                      <a:pt x="1681679" y="8659"/>
                      <a:pt x="1681679" y="19341"/>
                    </a:cubicBezTo>
                    <a:lnTo>
                      <a:pt x="1681679" y="759713"/>
                    </a:lnTo>
                    <a:cubicBezTo>
                      <a:pt x="1681679" y="770394"/>
                      <a:pt x="1673020" y="779054"/>
                      <a:pt x="1662339" y="779054"/>
                    </a:cubicBezTo>
                    <a:lnTo>
                      <a:pt x="19341" y="779054"/>
                    </a:lnTo>
                    <a:cubicBezTo>
                      <a:pt x="8659" y="779054"/>
                      <a:pt x="0" y="770394"/>
                      <a:pt x="0" y="759713"/>
                    </a:cubicBezTo>
                    <a:lnTo>
                      <a:pt x="0" y="19341"/>
                    </a:lnTo>
                    <a:cubicBezTo>
                      <a:pt x="0" y="8659"/>
                      <a:pt x="8659" y="0"/>
                      <a:pt x="19341" y="0"/>
                    </a:cubicBezTo>
                    <a:close/>
                  </a:path>
                </a:pathLst>
              </a:custGeom>
              <a:solidFill>
                <a:srgbClr val="6385F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85725"/>
                <a:ext cx="1681679" cy="693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052953">
              <a:off x="9279987" y="4906739"/>
              <a:ext cx="1066177" cy="478811"/>
            </a:xfrm>
            <a:custGeom>
              <a:avLst/>
              <a:gdLst/>
              <a:ahLst/>
              <a:cxnLst/>
              <a:rect l="l" t="t" r="r" b="b"/>
              <a:pathLst>
                <a:path w="1066177" h="478811">
                  <a:moveTo>
                    <a:pt x="0" y="0"/>
                  </a:moveTo>
                  <a:lnTo>
                    <a:pt x="1066178" y="0"/>
                  </a:lnTo>
                  <a:lnTo>
                    <a:pt x="1066178" y="478811"/>
                  </a:lnTo>
                  <a:lnTo>
                    <a:pt x="0" y="47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0561054" y="4376036"/>
              <a:ext cx="6004354" cy="702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39"/>
                </a:lnSpc>
                <a:spcBef>
                  <a:spcPct val="0"/>
                </a:spcBef>
              </a:pPr>
              <a:r>
                <a:rPr lang="en-US" sz="4800" spc="263" dirty="0" err="1">
                  <a:solidFill>
                    <a:srgbClr val="F1F0EC"/>
                  </a:solidFill>
                  <a:latin typeface="Adigiana Extreme"/>
                </a:rPr>
                <a:t>Ошибк</a:t>
              </a:r>
              <a:r>
                <a:rPr lang="ru-RU" sz="4800" spc="263" dirty="0">
                  <a:solidFill>
                    <a:srgbClr val="F1F0EC"/>
                  </a:solidFill>
                  <a:latin typeface="Adigiana Extreme"/>
                </a:rPr>
                <a:t>и</a:t>
              </a:r>
              <a:r>
                <a:rPr lang="en-US" sz="4800" spc="263" dirty="0">
                  <a:solidFill>
                    <a:srgbClr val="F1F0EC"/>
                  </a:solidFill>
                  <a:latin typeface="Adigiana Extreme"/>
                </a:rPr>
                <a:t> </a:t>
              </a:r>
              <a:r>
                <a:rPr lang="en-US" sz="4800" spc="263" dirty="0" err="1">
                  <a:solidFill>
                    <a:srgbClr val="F1F0EC"/>
                  </a:solidFill>
                  <a:latin typeface="Adigiana Extreme"/>
                </a:rPr>
                <a:t>системы</a:t>
              </a:r>
              <a:endParaRPr lang="en-US" sz="4800" spc="263" dirty="0">
                <a:solidFill>
                  <a:srgbClr val="F1F0EC"/>
                </a:solidFill>
                <a:latin typeface="Adigiana Extreme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</p:sp>
      <p:sp>
        <p:nvSpPr>
          <p:cNvPr id="3" name="Freeform 3"/>
          <p:cNvSpPr/>
          <p:nvPr/>
        </p:nvSpPr>
        <p:spPr>
          <a:xfrm rot="-8254679">
            <a:off x="16666144" y="8390438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5"/>
                </a:lnTo>
                <a:lnTo>
                  <a:pt x="0" y="277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12948">
            <a:off x="-1032729" y="8595822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1424154" y="2179589"/>
            <a:ext cx="5356923" cy="5644267"/>
          </a:xfrm>
          <a:custGeom>
            <a:avLst/>
            <a:gdLst/>
            <a:ahLst/>
            <a:cxnLst/>
            <a:rect l="l" t="t" r="r" b="b"/>
            <a:pathLst>
              <a:path w="5356923" h="5644267">
                <a:moveTo>
                  <a:pt x="0" y="0"/>
                </a:moveTo>
                <a:lnTo>
                  <a:pt x="5356922" y="0"/>
                </a:lnTo>
                <a:lnTo>
                  <a:pt x="5356922" y="5644267"/>
                </a:lnTo>
                <a:lnTo>
                  <a:pt x="0" y="5644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9700" y="1472394"/>
            <a:ext cx="8333308" cy="244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36"/>
              </a:lnSpc>
            </a:pP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Роль</a:t>
            </a:r>
            <a:r>
              <a:rPr lang="en-US" sz="6600" spc="-541" dirty="0">
                <a:solidFill>
                  <a:srgbClr val="6385F7"/>
                </a:solidFill>
                <a:latin typeface="Open Sans Extra Bold"/>
              </a:rPr>
              <a:t> </a:t>
            </a:r>
            <a:endParaRPr lang="ru-RU" sz="6600" spc="-541" dirty="0">
              <a:solidFill>
                <a:srgbClr val="6385F7"/>
              </a:solidFill>
              <a:latin typeface="Open Sans Extra Bold"/>
            </a:endParaRPr>
          </a:p>
          <a:p>
            <a:pPr algn="just">
              <a:lnSpc>
                <a:spcPts val="6336"/>
              </a:lnSpc>
            </a:pP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биометрических</a:t>
            </a:r>
            <a:r>
              <a:rPr lang="en-US" sz="6600" spc="-541" dirty="0">
                <a:solidFill>
                  <a:srgbClr val="6385F7"/>
                </a:solidFill>
                <a:latin typeface="Open Sans Extra Bold"/>
              </a:rPr>
              <a:t> </a:t>
            </a:r>
            <a:endParaRPr lang="ru-RU" sz="6600" spc="-541" dirty="0">
              <a:solidFill>
                <a:srgbClr val="6385F7"/>
              </a:solidFill>
              <a:latin typeface="Open Sans Extra Bold"/>
            </a:endParaRPr>
          </a:p>
          <a:p>
            <a:pPr algn="just">
              <a:lnSpc>
                <a:spcPts val="6336"/>
              </a:lnSpc>
            </a:pP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данных</a:t>
            </a:r>
            <a:r>
              <a:rPr lang="en-US" sz="6600" spc="-541" dirty="0">
                <a:solidFill>
                  <a:srgbClr val="6385F7"/>
                </a:solidFill>
                <a:latin typeface="Open Sans Extra Bold"/>
              </a:rPr>
              <a:t> в </a:t>
            </a:r>
            <a:r>
              <a:rPr lang="en-US" sz="6600" spc="-541" dirty="0" err="1">
                <a:solidFill>
                  <a:srgbClr val="6385F7"/>
                </a:solidFill>
                <a:latin typeface="Open Sans Extra Bold"/>
              </a:rPr>
              <a:t>экономике</a:t>
            </a:r>
            <a:endParaRPr lang="en-US" sz="6600" spc="-541" dirty="0">
              <a:solidFill>
                <a:srgbClr val="6385F7"/>
              </a:solidFill>
              <a:latin typeface="Open Sans Extra Bold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-738868" y="-659550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54713">
            <a:off x="16596063" y="-1141273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4" y="0"/>
                </a:lnTo>
                <a:lnTo>
                  <a:pt x="3383874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409700" y="4215574"/>
            <a:ext cx="9231515" cy="379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Использование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биометрии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представляет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endParaRPr lang="ru-RU" sz="3699" spc="221" dirty="0">
              <a:solidFill>
                <a:srgbClr val="6385F7"/>
              </a:solidFill>
              <a:latin typeface="Adigiana Extreme"/>
            </a:endParaRPr>
          </a:p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собой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перспективное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направление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развития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, </a:t>
            </a:r>
            <a:endParaRPr lang="ru-RU" sz="3699" spc="221" dirty="0">
              <a:solidFill>
                <a:srgbClr val="6385F7"/>
              </a:solidFill>
              <a:latin typeface="Adigiana Extreme"/>
            </a:endParaRPr>
          </a:p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которое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способствует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совершенствованию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endParaRPr lang="ru-RU" sz="3699" spc="221" dirty="0">
              <a:solidFill>
                <a:srgbClr val="6385F7"/>
              </a:solidFill>
              <a:latin typeface="Adigiana Extreme"/>
            </a:endParaRPr>
          </a:p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финансовых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процессов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и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обеспечивает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endParaRPr lang="ru-RU" sz="3699" spc="221" dirty="0">
              <a:solidFill>
                <a:srgbClr val="6385F7"/>
              </a:solidFill>
              <a:latin typeface="Adigiana Extreme"/>
            </a:endParaRPr>
          </a:p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повышенный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уровень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защиты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интересов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всех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endParaRPr lang="ru-RU" sz="3699" spc="221" dirty="0">
              <a:solidFill>
                <a:srgbClr val="6385F7"/>
              </a:solidFill>
              <a:latin typeface="Adigiana Extreme"/>
            </a:endParaRPr>
          </a:p>
          <a:p>
            <a:pPr>
              <a:lnSpc>
                <a:spcPts val="4994"/>
              </a:lnSpc>
            </a:pP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участников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экономических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 </a:t>
            </a:r>
            <a:r>
              <a:rPr lang="en-US" sz="3699" spc="221" dirty="0" err="1">
                <a:solidFill>
                  <a:srgbClr val="6385F7"/>
                </a:solidFill>
                <a:latin typeface="Adigiana Extreme"/>
              </a:rPr>
              <a:t>отношений</a:t>
            </a:r>
            <a:r>
              <a:rPr lang="en-US" sz="3699" spc="221" dirty="0">
                <a:solidFill>
                  <a:srgbClr val="6385F7"/>
                </a:solidFill>
                <a:latin typeface="Adigiana Extreme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188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Open Sans Extra Bold</vt:lpstr>
      <vt:lpstr>Adigiana Extreme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Экономика</dc:title>
  <cp:lastModifiedBy>Илья Мармыш</cp:lastModifiedBy>
  <cp:revision>8</cp:revision>
  <dcterms:created xsi:type="dcterms:W3CDTF">2006-08-16T00:00:00Z</dcterms:created>
  <dcterms:modified xsi:type="dcterms:W3CDTF">2024-04-17T19:36:50Z</dcterms:modified>
  <dc:identifier>DAGCYGRPgP0</dc:identifier>
</cp:coreProperties>
</file>