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82" r:id="rId16"/>
    <p:sldId id="283" r:id="rId17"/>
    <p:sldId id="284" r:id="rId18"/>
    <p:sldId id="285" r:id="rId19"/>
    <p:sldId id="286" r:id="rId20"/>
    <p:sldId id="287" r:id="rId21"/>
    <p:sldId id="292" r:id="rId22"/>
    <p:sldId id="295" r:id="rId23"/>
    <p:sldId id="293" r:id="rId24"/>
    <p:sldId id="296" r:id="rId25"/>
    <p:sldId id="294" r:id="rId26"/>
    <p:sldId id="297" r:id="rId27"/>
  </p:sldIdLst>
  <p:sldSz cx="12192000" cy="6858000"/>
  <p:notesSz cx="6858000" cy="9144000"/>
  <p:defaultTextStyle>
    <a:defPPr>
      <a:defRPr lang="ru-RU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13ED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7717895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94905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FE405C8-7EFE-4B15-807D-7765AE454758}" type="datetimeFigureOut">
              <a:rPr lang="ru-RU"/>
              <a:t>04.12.2025</a:t>
            </a:fld>
            <a:endParaRPr lang="ru-RU"/>
          </a:p>
        </p:txBody>
      </p:sp>
      <p:sp>
        <p:nvSpPr>
          <p:cNvPr id="625632553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1628771389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39805645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61758820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280661A-DBC5-460F-8DD8-4E346A31B1FE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849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5147037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07786899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05860493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9056321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2872496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32463563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1125669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06539504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09072428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1091493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08128101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07583260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2324861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15629207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77788573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253663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67234081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85346310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472856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1019560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59816181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1643850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3485189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68431465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9371487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80429580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30184729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1984339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05367290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3086591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3195675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7252028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99280381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4721870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2101307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557669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371646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71176822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65950422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9897689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68219087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07655329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371646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71176822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65950422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97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9897689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68219087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07655329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517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371646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71176822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65950422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3200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9897689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968219087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07655329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531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3716464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71176822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65950422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339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3244007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02124726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0376617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707585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57003586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8016425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4822155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3766961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88431231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5396329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10864104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5410977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2619238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0209815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24259141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705619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59906532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88025079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804260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92459820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53057906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280661A-DBC5-460F-8DD8-4E346A31B1FE}" type="slidenum">
              <a:rPr lang="ru-RU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2869846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492306667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1031238502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357181193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5551997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0508592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271451978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6638518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1589146962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0471989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433371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284952842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836305382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133313515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5392235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Заголовок и подпись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1071962" name="Title 1"/>
          <p:cNvSpPr>
            <a:spLocks noGrp="1"/>
          </p:cNvSpPr>
          <p:nvPr>
            <p:ph type="title"/>
          </p:nvPr>
        </p:nvSpPr>
        <p:spPr bwMode="auto"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555918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4116799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1360610484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2025617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Вопрос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3695370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402133211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58652338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0014033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  <p:sp>
        <p:nvSpPr>
          <p:cNvPr id="2142390533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 bwMode="auto">
          <a:xfrm>
            <a:off x="4160939" y="2952925"/>
            <a:ext cx="2910980" cy="1015067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/>
              <a:t>ОТВЕТ</a:t>
            </a:r>
            <a:endParaRPr lang="ru-RU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636614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0731891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878546877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64509880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35276451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7533425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926171879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31725857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188285780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2788215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2548001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022914415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717234927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1426008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106165443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62997600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5517961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3799714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06967828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237378220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414385947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42187956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461377817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83211914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1785158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738052530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316664257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6676821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8574107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203521128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56476881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76066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68481498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525069471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920704920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198191904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23344571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9406476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64603236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904839987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184709633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194941741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89168700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2393418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60667928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58982588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5DBFB-DE8D-4744-928A-4B216267F296}" type="datetimeFigureOut">
              <a:rPr lang="ru-RU"/>
              <a:t>04.12.2025</a:t>
            </a:fld>
            <a:endParaRPr lang="ru-RU"/>
          </a:p>
        </p:txBody>
      </p:sp>
      <p:sp>
        <p:nvSpPr>
          <p:cNvPr id="1331188108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3452949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669EB1-8785-4EB2-BD50-90242CFAE7E8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xStyles>
    <p:titleStyle>
      <a:lvl1pPr algn="l" defTabSz="914400" rtl="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23.xml"/><Relationship Id="rId3" Type="http://schemas.openxmlformats.org/officeDocument/2006/relationships/slide" Target="slide3.xml"/><Relationship Id="rId7" Type="http://schemas.openxmlformats.org/officeDocument/2006/relationships/slide" Target="slide11.xml"/><Relationship Id="rId12" Type="http://schemas.openxmlformats.org/officeDocument/2006/relationships/slide" Target="slide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9.xml"/><Relationship Id="rId5" Type="http://schemas.openxmlformats.org/officeDocument/2006/relationships/slide" Target="slide7.xml"/><Relationship Id="rId10" Type="http://schemas.openxmlformats.org/officeDocument/2006/relationships/slide" Target="slide17.xml"/><Relationship Id="rId4" Type="http://schemas.openxmlformats.org/officeDocument/2006/relationships/slide" Target="slide5.xml"/><Relationship Id="rId9" Type="http://schemas.openxmlformats.org/officeDocument/2006/relationships/slide" Target="slide15.xml"/><Relationship Id="rId14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2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4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6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22000">
              <a:schemeClr val="accent5">
                <a:lumMod val="89000"/>
              </a:schemeClr>
            </a:gs>
            <a:gs pos="62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313046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19746" y="4096999"/>
            <a:ext cx="10097642" cy="1655762"/>
          </a:xfrm>
          <a:solidFill>
            <a:srgbClr val="C0000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Викторина</a:t>
            </a:r>
          </a:p>
          <a:p>
            <a:pPr>
              <a:defRPr/>
            </a:pPr>
            <a:r>
              <a:rPr lang="ru-RU" sz="4400" b="1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к Международному дню банков</a:t>
            </a:r>
          </a:p>
        </p:txBody>
      </p:sp>
      <p:pic>
        <p:nvPicPr>
          <p:cNvPr id="661637192" name="Picture 3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3082480" y="643626"/>
            <a:ext cx="5972175" cy="297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5235406" name="Rectangle 4">
            <a:hlinkClick r:id="rId3" action="ppaction://hlinksldjump"/>
          </p:cNvPr>
          <p:cNvSpPr/>
          <p:nvPr/>
        </p:nvSpPr>
        <p:spPr bwMode="auto"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500" u="sng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Вернуться к выбору тем→</a:t>
            </a:r>
          </a:p>
        </p:txBody>
      </p:sp>
      <p:sp>
        <p:nvSpPr>
          <p:cNvPr id="1856266518" name="Заголовок 3"/>
          <p:cNvSpPr>
            <a:spLocks noGrp="1"/>
          </p:cNvSpPr>
          <p:nvPr>
            <p:ph type="title"/>
          </p:nvPr>
        </p:nvSpPr>
        <p:spPr bwMode="auto">
          <a:xfrm>
            <a:off x="715704" y="653143"/>
            <a:ext cx="10759642" cy="472439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Категория «ПЛАТЕЖИ»</a:t>
            </a:r>
            <a:b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</a:br>
            <a: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Вопрос 1.</a:t>
            </a:r>
            <a:b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</a:br>
            <a:b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Правильный ответ № 1.</a:t>
            </a:r>
            <a:b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br>
              <a:rPr lang="en-US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br>
              <a:rPr lang="ru-RU" sz="1500" b="1" cap="none" dirty="0">
                <a:latin typeface="Open Sans"/>
                <a:ea typeface="Open Sans"/>
                <a:cs typeface="Open Sans"/>
              </a:rPr>
            </a:br>
            <a:r>
              <a:rPr lang="en-US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3D Secure</a:t>
            </a:r>
            <a:r>
              <a:rPr lang="ru-RU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ru-RU" sz="2800" b="1" cap="none" dirty="0">
                <a:latin typeface="Open Sans"/>
                <a:ea typeface="Open Sans"/>
                <a:cs typeface="Open Sans"/>
              </a:rPr>
              <a:t>– это система дополнительного подтверждения операций, совершаемых держателями банковских платежных карточек в сети Интернет, с целью повышения безопасности платежей. </a:t>
            </a:r>
            <a:endParaRPr lang="ru-RU" sz="2800" cap="none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78983443" name="Picture 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836370" y="5499514"/>
            <a:ext cx="2352552" cy="806590"/>
          </a:xfrm>
          <a:prstGeom prst="rect">
            <a:avLst/>
          </a:prstGeom>
        </p:spPr>
      </p:pic>
      <p:sp>
        <p:nvSpPr>
          <p:cNvPr id="1324460524" name="Rectangle 7">
            <a:hlinkClick r:id="rId4" action="ppaction://hlinksldjump"/>
          </p:cNvPr>
          <p:cNvSpPr/>
          <p:nvPr/>
        </p:nvSpPr>
        <p:spPr bwMode="auto"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>
                <a:ln w="0"/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Узнать ответ</a:t>
            </a:r>
          </a:p>
        </p:txBody>
      </p:sp>
      <p:sp>
        <p:nvSpPr>
          <p:cNvPr id="475986208" name="Прямоугольник 2"/>
          <p:cNvSpPr/>
          <p:nvPr/>
        </p:nvSpPr>
        <p:spPr bwMode="auto">
          <a:xfrm>
            <a:off x="500743" y="350660"/>
            <a:ext cx="11288486" cy="56938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u="sng" dirty="0">
                <a:solidFill>
                  <a:srgbClr val="CC0099"/>
                </a:solidFill>
                <a:ea typeface="Open Sans"/>
                <a:cs typeface="Open Sans"/>
              </a:rPr>
              <a:t>Категория «ПЛАТЕЖИ»</a:t>
            </a:r>
          </a:p>
          <a:p>
            <a:pPr algn="just">
              <a:defRPr/>
            </a:pPr>
            <a:r>
              <a:rPr lang="ru-RU" sz="2800" b="1" u="sng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Вопрос 2. </a:t>
            </a:r>
          </a:p>
          <a:p>
            <a:pPr algn="just">
              <a:defRPr/>
            </a:pPr>
            <a:endParaRPr lang="ru-RU" sz="2800" b="1" dirty="0">
              <a:latin typeface="Open Sans"/>
              <a:ea typeface="Open Sans"/>
              <a:cs typeface="Open Sans"/>
            </a:endParaRPr>
          </a:p>
          <a:p>
            <a:pPr algn="just">
              <a:defRPr/>
            </a:pPr>
            <a:r>
              <a:rPr lang="ru-RU" sz="2800" b="1" dirty="0">
                <a:latin typeface="Open Sans"/>
                <a:ea typeface="Open Sans"/>
                <a:cs typeface="Open Sans"/>
              </a:rPr>
              <a:t>  Вика переводит деньги своей маме в интернет-банкинге, используя название банка, в котором у мамы открыт счет, и мамин номер телефона. Платежи проходят в режиме времени, приближенном к реальному. </a:t>
            </a:r>
          </a:p>
          <a:p>
            <a:pPr algn="just">
              <a:defRPr/>
            </a:pPr>
            <a:r>
              <a:rPr lang="ru-RU" sz="2800" b="1" dirty="0">
                <a:latin typeface="Open Sans"/>
                <a:ea typeface="Open Sans"/>
                <a:cs typeface="Open Sans"/>
              </a:rPr>
              <a:t>О какой технологии идет речь? </a:t>
            </a:r>
          </a:p>
          <a:p>
            <a:pPr algn="just">
              <a:defRPr/>
            </a:pPr>
            <a:endParaRPr lang="ru-RU" sz="2800" b="1" dirty="0">
              <a:latin typeface="Open Sans"/>
              <a:ea typeface="Open Sans"/>
              <a:cs typeface="Open Sans"/>
            </a:endParaRPr>
          </a:p>
          <a:p>
            <a:pPr algn="just">
              <a:defRPr/>
            </a:pPr>
            <a:r>
              <a:rPr lang="ru-RU" sz="2800" dirty="0">
                <a:latin typeface="Open Sans"/>
                <a:ea typeface="Open Sans"/>
                <a:cs typeface="Open Sans"/>
              </a:rPr>
              <a:t> 1. Система мгновенных платежей.</a:t>
            </a:r>
          </a:p>
          <a:p>
            <a:pPr algn="just">
              <a:defRPr/>
            </a:pPr>
            <a:r>
              <a:rPr lang="ru-RU" sz="2800" dirty="0">
                <a:latin typeface="Open Sans"/>
                <a:ea typeface="Open Sans"/>
                <a:cs typeface="Open Sans"/>
              </a:rPr>
              <a:t> 2. PAYPAL. </a:t>
            </a:r>
          </a:p>
          <a:p>
            <a:pPr algn="just">
              <a:defRPr/>
            </a:pPr>
            <a:r>
              <a:rPr lang="ru-RU" sz="2800" dirty="0">
                <a:latin typeface="Open Sans"/>
                <a:ea typeface="Open Sans"/>
                <a:cs typeface="Open Sans"/>
              </a:rPr>
              <a:t> 3. Смс-банкинг.</a:t>
            </a:r>
          </a:p>
          <a:p>
            <a:pPr algn="just">
              <a:defRPr/>
            </a:pPr>
            <a:endParaRPr lang="ru-RU" sz="2800" dirty="0"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5905706" name="Rectangle 4">
            <a:hlinkClick r:id="rId3" action="ppaction://hlinksldjump"/>
          </p:cNvPr>
          <p:cNvSpPr/>
          <p:nvPr/>
        </p:nvSpPr>
        <p:spPr bwMode="auto"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500" u="sng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Вернуться к выбору тем→</a:t>
            </a:r>
          </a:p>
        </p:txBody>
      </p:sp>
      <p:sp>
        <p:nvSpPr>
          <p:cNvPr id="1062805362" name="Заголовок 3"/>
          <p:cNvSpPr>
            <a:spLocks noGrp="1"/>
          </p:cNvSpPr>
          <p:nvPr>
            <p:ph type="title"/>
          </p:nvPr>
        </p:nvSpPr>
        <p:spPr bwMode="auto">
          <a:xfrm>
            <a:off x="489858" y="511629"/>
            <a:ext cx="11234056" cy="50292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Категория «ПЛАТЕЖИ»</a:t>
            </a:r>
            <a:b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</a:br>
            <a: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Вопрос 2.</a:t>
            </a:r>
            <a:b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</a:br>
            <a:b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Правильный ответ № 1.</a:t>
            </a:r>
            <a:b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br>
              <a:rPr lang="en-US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br>
              <a:rPr lang="ru-RU" sz="1500" b="1" cap="none" dirty="0">
                <a:latin typeface="Open Sans"/>
                <a:ea typeface="Open Sans"/>
                <a:cs typeface="Open Sans"/>
              </a:rPr>
            </a:br>
            <a:r>
              <a:rPr lang="ru-RU" sz="3600" b="1" cap="none" dirty="0">
                <a:latin typeface="Open Sans"/>
                <a:ea typeface="Open Sans"/>
                <a:cs typeface="Open Sans"/>
              </a:rPr>
              <a:t> </a:t>
            </a:r>
            <a:r>
              <a:rPr lang="ru-RU" sz="36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Система мгновенных платежей </a:t>
            </a:r>
            <a:r>
              <a:rPr lang="ru-RU" sz="3600" cap="none" dirty="0">
                <a:latin typeface="Open Sans"/>
                <a:ea typeface="Open Sans"/>
                <a:cs typeface="Open Sans"/>
              </a:rPr>
              <a:t>- </a:t>
            </a:r>
            <a:r>
              <a:rPr lang="ru-RU" sz="3600" cap="none" dirty="0">
                <a:latin typeface="+mn-lt"/>
                <a:ea typeface="Open Sans"/>
                <a:cs typeface="Open Sans"/>
              </a:rPr>
              <a:t>это переводы денег, которые обрабатываются в режиме реального времени и зачисляются на счет получателя в течение нескольких секунд (обычно до 10 секунд). </a:t>
            </a:r>
            <a:br>
              <a:rPr lang="ru-RU" sz="3600" b="1" cap="none" dirty="0">
                <a:latin typeface="Open Sans"/>
                <a:ea typeface="Open Sans"/>
                <a:cs typeface="Open Sans"/>
              </a:rPr>
            </a:br>
            <a:endParaRPr lang="ru-RU" sz="3600" cap="none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70739501" name="Picture 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840721" y="5921813"/>
            <a:ext cx="2352552" cy="806590"/>
          </a:xfrm>
          <a:prstGeom prst="rect">
            <a:avLst/>
          </a:prstGeom>
        </p:spPr>
      </p:pic>
      <p:sp>
        <p:nvSpPr>
          <p:cNvPr id="933724942" name="Rectangle 7">
            <a:hlinkClick r:id="rId4" action="ppaction://hlinksldjump"/>
          </p:cNvPr>
          <p:cNvSpPr/>
          <p:nvPr/>
        </p:nvSpPr>
        <p:spPr bwMode="auto">
          <a:xfrm>
            <a:off x="5199230" y="6125053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ln w="0"/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Узнать ответ</a:t>
            </a:r>
          </a:p>
        </p:txBody>
      </p:sp>
      <p:sp>
        <p:nvSpPr>
          <p:cNvPr id="949090407" name="Прямоугольник 2"/>
          <p:cNvSpPr/>
          <p:nvPr/>
        </p:nvSpPr>
        <p:spPr bwMode="auto">
          <a:xfrm>
            <a:off x="446937" y="227947"/>
            <a:ext cx="11462034" cy="56938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CC0099"/>
                </a:solidFill>
              </a:rPr>
              <a:t>Категория «ПЛАТЕЖИ»</a:t>
            </a:r>
          </a:p>
          <a:p>
            <a:r>
              <a:rPr lang="ru-RU" sz="2800" b="1" u="sng" dirty="0">
                <a:solidFill>
                  <a:srgbClr val="FF0000"/>
                </a:solidFill>
              </a:rPr>
              <a:t>Вопрос 3.</a:t>
            </a:r>
          </a:p>
          <a:p>
            <a:endParaRPr lang="ru-RU" sz="2800" b="1" dirty="0"/>
          </a:p>
          <a:p>
            <a:r>
              <a:rPr lang="ru-RU" sz="2800" b="1" dirty="0"/>
              <a:t>   Бабушка хочет подарить внучке Лене деньги на день рождения, но  внучка учится  в Минске, а бабушка не умеет пользоваться банкингом.  Может ли бабушка  отправить деньги в конверте?</a:t>
            </a:r>
          </a:p>
          <a:p>
            <a:endParaRPr lang="ru-RU" sz="2800" dirty="0"/>
          </a:p>
          <a:p>
            <a:pPr marL="514350" indent="-514350">
              <a:buAutoNum type="arabicPeriod"/>
            </a:pPr>
            <a:r>
              <a:rPr lang="ru-RU" sz="2800" dirty="0"/>
              <a:t>Да, может письмом с объявленной ценностью.</a:t>
            </a:r>
          </a:p>
          <a:p>
            <a:pPr marL="514350" indent="-514350">
              <a:buAutoNum type="arabicPeriod"/>
            </a:pPr>
            <a:endParaRPr lang="ru-RU" sz="2800" dirty="0"/>
          </a:p>
          <a:p>
            <a:pPr marL="514350" indent="-514350">
              <a:buAutoNum type="arabicPeriod" startAt="2"/>
            </a:pPr>
            <a:r>
              <a:rPr lang="ru-RU" sz="2800" dirty="0"/>
              <a:t>Нет, не может.</a:t>
            </a:r>
          </a:p>
          <a:p>
            <a:pPr marL="514350" indent="-514350">
              <a:buAutoNum type="arabicPeriod" startAt="2"/>
            </a:pPr>
            <a:endParaRPr lang="ru-RU" sz="2800" dirty="0"/>
          </a:p>
          <a:p>
            <a:pPr marL="514350" indent="-514350">
              <a:buAutoNum type="arabicPeriod" startAt="3"/>
            </a:pPr>
            <a:r>
              <a:rPr lang="ru-RU" sz="2800" dirty="0"/>
              <a:t>Может но только до 15 базовых величин.</a:t>
            </a:r>
          </a:p>
          <a:p>
            <a:pPr marL="514350" indent="-514350">
              <a:buAutoNum type="arabicPeriod" startAt="3"/>
            </a:pP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6141921" name="Rectangle 4">
            <a:hlinkClick r:id="rId3" action="ppaction://hlinksldjump"/>
          </p:cNvPr>
          <p:cNvSpPr/>
          <p:nvPr/>
        </p:nvSpPr>
        <p:spPr bwMode="auto"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500" u="sng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Вернуться к выбору тем→</a:t>
            </a:r>
          </a:p>
        </p:txBody>
      </p:sp>
      <p:sp>
        <p:nvSpPr>
          <p:cNvPr id="1285967251" name="Заголовок 3"/>
          <p:cNvSpPr>
            <a:spLocks noGrp="1"/>
          </p:cNvSpPr>
          <p:nvPr>
            <p:ph type="title"/>
          </p:nvPr>
        </p:nvSpPr>
        <p:spPr bwMode="auto">
          <a:xfrm>
            <a:off x="522514" y="250371"/>
            <a:ext cx="11299372" cy="536665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r>
              <a:rPr lang="ru-RU" sz="31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Категория «ПЛАТЕЖИ»</a:t>
            </a:r>
            <a:br>
              <a:rPr lang="ru-RU" sz="31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</a:br>
            <a:r>
              <a:rPr lang="ru-RU" sz="31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Вопрос 3.</a:t>
            </a:r>
            <a:br>
              <a:rPr lang="ru-RU" sz="31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</a:br>
            <a:br>
              <a:rPr lang="ru-RU" sz="31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</a:br>
            <a:br>
              <a:rPr lang="ru-RU" sz="31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</a:br>
            <a: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Правильный ответ № 2.</a:t>
            </a:r>
            <a:br>
              <a:rPr lang="en-US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</a:br>
            <a:r>
              <a:rPr lang="ru-RU" sz="3600" b="1" u="sng" cap="none" dirty="0">
                <a:latin typeface="Open Sans"/>
                <a:ea typeface="Open Sans"/>
                <a:cs typeface="Open Sans"/>
              </a:rPr>
              <a:t>Нет, не может.</a:t>
            </a:r>
            <a:br>
              <a:rPr lang="ru-RU" sz="3600" b="1" u="sng" cap="none" dirty="0">
                <a:latin typeface="Open Sans"/>
                <a:ea typeface="Open Sans"/>
                <a:cs typeface="Open Sans"/>
              </a:rPr>
            </a:br>
            <a:br>
              <a:rPr lang="ru-RU" sz="3600" b="1" cap="none" dirty="0">
                <a:latin typeface="Open Sans"/>
                <a:ea typeface="Open Sans"/>
                <a:cs typeface="Open Sans"/>
              </a:rPr>
            </a:br>
            <a:r>
              <a:rPr lang="ru-RU" sz="2900" dirty="0">
                <a:latin typeface="+mn-lt"/>
              </a:rPr>
              <a:t>В международных почтовых отправлениях запрещено пересылать белорусские рубли, т.к. это валютные ценности. </a:t>
            </a:r>
            <a:br>
              <a:rPr lang="ru-RU" sz="2900" dirty="0">
                <a:latin typeface="+mn-lt"/>
              </a:rPr>
            </a:br>
            <a:r>
              <a:rPr lang="ru-RU" sz="2900" dirty="0">
                <a:latin typeface="+mn-lt"/>
              </a:rPr>
              <a:t>В письмах с объявленной ценностью можно отправлять только документы.</a:t>
            </a:r>
            <a:br>
              <a:rPr lang="ru-RU" sz="2900" dirty="0">
                <a:latin typeface="+mn-lt"/>
              </a:rPr>
            </a:br>
            <a:br>
              <a:rPr lang="ru-RU" sz="3100" dirty="0">
                <a:latin typeface="Open Sans"/>
              </a:rPr>
            </a:br>
            <a:endParaRPr lang="ru-RU" sz="3100" cap="none" dirty="0">
              <a:solidFill>
                <a:schemeClr val="bg1"/>
              </a:solidFill>
              <a:latin typeface="Open Sans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91263857" name="Picture 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836370" y="5499514"/>
            <a:ext cx="2352552" cy="806590"/>
          </a:xfrm>
          <a:prstGeom prst="rect">
            <a:avLst/>
          </a:prstGeom>
        </p:spPr>
      </p:pic>
      <p:sp>
        <p:nvSpPr>
          <p:cNvPr id="52857826" name="Rectangle 7">
            <a:hlinkClick r:id="rId4" action="ppaction://hlinksldjump"/>
          </p:cNvPr>
          <p:cNvSpPr/>
          <p:nvPr/>
        </p:nvSpPr>
        <p:spPr bwMode="auto">
          <a:xfrm>
            <a:off x="5199229" y="5810204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ln w="0"/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Узнать ответ</a:t>
            </a:r>
          </a:p>
        </p:txBody>
      </p:sp>
      <p:sp>
        <p:nvSpPr>
          <p:cNvPr id="433449956" name="Прямоугольник 2"/>
          <p:cNvSpPr/>
          <p:nvPr/>
        </p:nvSpPr>
        <p:spPr bwMode="auto">
          <a:xfrm>
            <a:off x="348343" y="101221"/>
            <a:ext cx="11495314" cy="58015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u="sng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Категория  «</a:t>
            </a:r>
            <a:r>
              <a:rPr lang="ru-RU" sz="2800" b="1" u="sng" dirty="0" err="1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Кибербезопасность</a:t>
            </a:r>
            <a:r>
              <a:rPr lang="ru-RU" sz="2800" b="1" u="sng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»</a:t>
            </a:r>
          </a:p>
          <a:p>
            <a:r>
              <a:rPr lang="ru-RU" sz="2800" b="1" u="sng" dirty="0">
                <a:solidFill>
                  <a:srgbClr val="FF0000"/>
                </a:solidFill>
              </a:rPr>
              <a:t>Вопрос 1. </a:t>
            </a:r>
            <a:endParaRPr lang="ru-RU" sz="2800" dirty="0">
              <a:solidFill>
                <a:srgbClr val="FF0000"/>
              </a:solidFill>
            </a:endParaRPr>
          </a:p>
          <a:p>
            <a:pPr algn="just"/>
            <a:r>
              <a:rPr lang="ru-RU" sz="2800" dirty="0"/>
              <a:t>   Кате позвонили из банка и сказали, что ее карта учащегося заблокирована, и что она не сможет завтра ею воспользоваться (по данной карте ее уже не пустят ни в школу, ни в метро, также она не сможет пообедать в школьной столовой). Чтобы ее разблокировать, Катя должна сообщить звонящему реквизиты банковской платежной карточки папы, к которой привязана карта учащегося. </a:t>
            </a:r>
          </a:p>
          <a:p>
            <a:pPr algn="just"/>
            <a:r>
              <a:rPr lang="ru-RU" sz="2800" dirty="0"/>
              <a:t>Как называется этот вид мошенничества? </a:t>
            </a:r>
          </a:p>
          <a:p>
            <a:endParaRPr lang="ru-RU" sz="2800" dirty="0"/>
          </a:p>
          <a:p>
            <a:r>
              <a:rPr lang="ru-RU" sz="2800" dirty="0"/>
              <a:t>1. </a:t>
            </a:r>
            <a:r>
              <a:rPr lang="ru-RU" sz="2800" dirty="0" err="1"/>
              <a:t>Фишинг</a:t>
            </a:r>
            <a:r>
              <a:rPr lang="ru-RU" sz="2800" dirty="0"/>
              <a:t> </a:t>
            </a:r>
          </a:p>
          <a:p>
            <a:r>
              <a:rPr lang="ru-RU" sz="2800" dirty="0"/>
              <a:t>2. </a:t>
            </a:r>
            <a:r>
              <a:rPr lang="ru-RU" sz="2800" dirty="0" err="1"/>
              <a:t>Вишинг</a:t>
            </a:r>
            <a:r>
              <a:rPr lang="ru-RU" sz="2800" dirty="0"/>
              <a:t> </a:t>
            </a:r>
          </a:p>
          <a:p>
            <a:r>
              <a:rPr lang="ru-RU" sz="2800" dirty="0"/>
              <a:t>3. </a:t>
            </a:r>
            <a:r>
              <a:rPr lang="ru-RU" sz="2800" dirty="0" err="1"/>
              <a:t>Фарминг</a:t>
            </a:r>
            <a:endParaRPr lang="ru-RU" sz="3500" b="1" dirty="0">
              <a:solidFill>
                <a:schemeClr val="accent4">
                  <a:lumMod val="40000"/>
                  <a:lumOff val="60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2195541" name="Rectangle 4">
            <a:hlinkClick r:id="rId3" action="ppaction://hlinksldjump"/>
          </p:cNvPr>
          <p:cNvSpPr/>
          <p:nvPr/>
        </p:nvSpPr>
        <p:spPr bwMode="auto"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500" u="sng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Вернуться к выбору тем→</a:t>
            </a:r>
          </a:p>
        </p:txBody>
      </p:sp>
      <p:sp>
        <p:nvSpPr>
          <p:cNvPr id="183252758" name="Заголовок 3"/>
          <p:cNvSpPr>
            <a:spLocks noGrp="1"/>
          </p:cNvSpPr>
          <p:nvPr>
            <p:ph type="title"/>
          </p:nvPr>
        </p:nvSpPr>
        <p:spPr bwMode="auto">
          <a:xfrm>
            <a:off x="315686" y="293914"/>
            <a:ext cx="11560627" cy="533399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500" b="1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                       </a:t>
            </a:r>
            <a:r>
              <a:rPr lang="ru-RU" sz="31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Категория  «</a:t>
            </a:r>
            <a:r>
              <a:rPr lang="ru-RU" sz="3100" b="1" u="sng" cap="none" dirty="0" err="1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Кибербезопасность</a:t>
            </a:r>
            <a:r>
              <a:rPr lang="ru-RU" sz="31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»</a:t>
            </a:r>
            <a:br>
              <a:rPr lang="ru-RU" sz="31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</a:br>
            <a:r>
              <a:rPr lang="ru-RU" sz="3500" b="1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                                             </a:t>
            </a:r>
            <a:r>
              <a:rPr lang="ru-RU" sz="35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Вопрос 1.</a:t>
            </a:r>
            <a:br>
              <a:rPr lang="ru-RU" sz="3500" b="1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</a:br>
            <a:b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                         Правильный ответ № 2.</a:t>
            </a:r>
            <a:b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br>
              <a:rPr lang="en-US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</a:br>
            <a:r>
              <a:rPr lang="ru-RU" sz="1500" b="1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   </a:t>
            </a:r>
            <a:r>
              <a:rPr lang="ru-RU" sz="3100" b="1" cap="none" dirty="0" err="1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Вишинг</a:t>
            </a:r>
            <a:r>
              <a:rPr lang="ru-RU" sz="31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ru-RU" sz="3100" cap="none" dirty="0">
                <a:latin typeface="Open Sans"/>
                <a:ea typeface="Open Sans"/>
                <a:cs typeface="Open Sans"/>
              </a:rPr>
              <a:t>– </a:t>
            </a:r>
            <a:r>
              <a:rPr lang="ru-RU" sz="2900" cap="none" dirty="0">
                <a:latin typeface="Open Sans"/>
                <a:ea typeface="Open Sans"/>
                <a:cs typeface="Open Sans"/>
              </a:rPr>
              <a:t>это один из методов мошенничества с использованием социальной инженерии, который заключается в том, что злоумышленники, используя телефонную связь и играя определенную роль (сотрудника банка, покупателя и т. д.), под разными предлогами выманивают у держателя банковской платежной карточки конфиденциальную информацию или стимулируют к совершению определенных действий с карточным счетом/платежной карточкой с целью хищения денежных средств.</a:t>
            </a:r>
            <a:endParaRPr lang="ru-RU" sz="2900" cap="none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43334619" name="Picture 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836370" y="5915923"/>
            <a:ext cx="2352552" cy="806590"/>
          </a:xfrm>
          <a:prstGeom prst="rect">
            <a:avLst/>
          </a:prstGeom>
        </p:spPr>
      </p:pic>
      <p:sp>
        <p:nvSpPr>
          <p:cNvPr id="929729647" name="Rectangle 8">
            <a:hlinkClick r:id="rId4" action="ppaction://hlinksldjump"/>
          </p:cNvPr>
          <p:cNvSpPr/>
          <p:nvPr/>
        </p:nvSpPr>
        <p:spPr bwMode="auto">
          <a:xfrm>
            <a:off x="5198606" y="609057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ln w="0"/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Узнать ответ</a:t>
            </a:r>
          </a:p>
        </p:txBody>
      </p:sp>
      <p:sp>
        <p:nvSpPr>
          <p:cNvPr id="133131113" name="Прямоугольник 2"/>
          <p:cNvSpPr/>
          <p:nvPr/>
        </p:nvSpPr>
        <p:spPr bwMode="auto">
          <a:xfrm>
            <a:off x="381000" y="119795"/>
            <a:ext cx="11517086" cy="58169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CC0099"/>
                </a:solidFill>
              </a:rPr>
              <a:t>                        </a:t>
            </a:r>
            <a:r>
              <a:rPr lang="ru-RU" sz="2800" b="1" u="sng" dirty="0">
                <a:solidFill>
                  <a:srgbClr val="CC0099"/>
                </a:solidFill>
              </a:rPr>
              <a:t>Категория  «</a:t>
            </a:r>
            <a:r>
              <a:rPr lang="ru-RU" sz="2800" b="1" u="sng" dirty="0" err="1">
                <a:solidFill>
                  <a:srgbClr val="CC0099"/>
                </a:solidFill>
              </a:rPr>
              <a:t>Кибербезопасность</a:t>
            </a:r>
            <a:r>
              <a:rPr lang="ru-RU" sz="2800" b="1" u="sng" dirty="0">
                <a:solidFill>
                  <a:srgbClr val="CC0099"/>
                </a:solidFill>
              </a:rPr>
              <a:t>»</a:t>
            </a:r>
          </a:p>
          <a:p>
            <a:endParaRPr lang="ru-RU" sz="3600" b="1" dirty="0"/>
          </a:p>
          <a:p>
            <a:r>
              <a:rPr lang="ru-RU" sz="3200" b="1" dirty="0">
                <a:solidFill>
                  <a:srgbClr val="FF0000"/>
                </a:solidFill>
              </a:rPr>
              <a:t>Вопрос 2. </a:t>
            </a:r>
          </a:p>
          <a:p>
            <a:r>
              <a:rPr lang="ru-RU" sz="3200" b="1" dirty="0"/>
              <a:t>   Дима решил снять наличные деньги в банкомате. </a:t>
            </a:r>
          </a:p>
          <a:p>
            <a:r>
              <a:rPr lang="ru-RU" sz="3200" b="1" dirty="0"/>
              <a:t>Но вдруг его внимание привлекла необычная накладка на </a:t>
            </a:r>
            <a:r>
              <a:rPr lang="ru-RU" sz="3200" b="1" dirty="0" err="1"/>
              <a:t>клавитатуре</a:t>
            </a:r>
            <a:r>
              <a:rPr lang="ru-RU" sz="3200" b="1" dirty="0"/>
              <a:t> банкомата. Он не стал поводить операцию. И оказался прав, т.к. это был …</a:t>
            </a:r>
          </a:p>
          <a:p>
            <a:endParaRPr lang="ru-RU" sz="3200" dirty="0"/>
          </a:p>
          <a:p>
            <a:r>
              <a:rPr lang="ru-RU" sz="3200" dirty="0"/>
              <a:t>1.фишинг</a:t>
            </a:r>
          </a:p>
          <a:p>
            <a:r>
              <a:rPr lang="ru-RU" sz="3200" dirty="0"/>
              <a:t>2. </a:t>
            </a:r>
            <a:r>
              <a:rPr lang="ru-RU" sz="3200" dirty="0" err="1"/>
              <a:t>скимминг</a:t>
            </a:r>
            <a:endParaRPr lang="ru-RU" sz="3200" dirty="0"/>
          </a:p>
          <a:p>
            <a:r>
              <a:rPr lang="ru-RU" sz="3200" dirty="0"/>
              <a:t>3. </a:t>
            </a:r>
            <a:r>
              <a:rPr lang="ru-RU" sz="3200" dirty="0" err="1"/>
              <a:t>вишинг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7706496" name="Rectangle 4">
            <a:hlinkClick r:id="rId3" action="ppaction://hlinksldjump"/>
          </p:cNvPr>
          <p:cNvSpPr/>
          <p:nvPr/>
        </p:nvSpPr>
        <p:spPr bwMode="auto">
          <a:xfrm>
            <a:off x="3959298" y="5951743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Вернуться к выбору тем→</a:t>
            </a:r>
          </a:p>
        </p:txBody>
      </p:sp>
      <p:sp>
        <p:nvSpPr>
          <p:cNvPr id="1303135603" name="Заголовок 3"/>
          <p:cNvSpPr>
            <a:spLocks noGrp="1"/>
          </p:cNvSpPr>
          <p:nvPr>
            <p:ph type="title"/>
          </p:nvPr>
        </p:nvSpPr>
        <p:spPr bwMode="auto">
          <a:xfrm>
            <a:off x="457200" y="359229"/>
            <a:ext cx="11430000" cy="547551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8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Категория  «</a:t>
            </a:r>
            <a:r>
              <a:rPr lang="ru-RU" sz="2800" b="1" u="sng" cap="none" dirty="0" err="1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Кибербезопасность</a:t>
            </a:r>
            <a:r>
              <a:rPr lang="ru-RU" sz="28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»</a:t>
            </a:r>
            <a:br>
              <a:rPr lang="ru-RU" sz="28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</a:br>
            <a:r>
              <a:rPr lang="ru-RU" sz="28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Вопрос 2.</a:t>
            </a:r>
            <a:br>
              <a:rPr lang="ru-RU" sz="28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</a:br>
            <a:br>
              <a:rPr lang="ru-RU" sz="28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</a:br>
            <a: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Правильный ответ № 2.</a:t>
            </a:r>
            <a:b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b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r>
              <a:rPr lang="ru-RU" sz="3500" b="1" cap="none" dirty="0" err="1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Скимминг</a:t>
            </a:r>
            <a:r>
              <a:rPr lang="ru-RU" sz="3500" b="1" cap="none" dirty="0">
                <a:latin typeface="Open Sans"/>
                <a:ea typeface="Open Sans"/>
                <a:cs typeface="Open Sans"/>
              </a:rPr>
              <a:t> </a:t>
            </a:r>
            <a:r>
              <a:rPr lang="ru-RU" sz="3100" cap="none" dirty="0">
                <a:latin typeface="+mn-lt"/>
                <a:ea typeface="Open Sans"/>
                <a:cs typeface="Open Sans"/>
              </a:rPr>
              <a:t>- </a:t>
            </a:r>
            <a:r>
              <a:rPr lang="ru-RU" sz="3100" cap="none" dirty="0" err="1">
                <a:latin typeface="+mn-lt"/>
                <a:ea typeface="Open Sans"/>
                <a:cs typeface="Open Sans"/>
              </a:rPr>
              <a:t>этовид</a:t>
            </a:r>
            <a:r>
              <a:rPr lang="ru-RU" sz="3100" cap="none" dirty="0">
                <a:latin typeface="+mn-lt"/>
                <a:ea typeface="Open Sans"/>
                <a:cs typeface="Open Sans"/>
              </a:rPr>
              <a:t> мошенничества, при котором злоумышленники с помощью специальных устройств (</a:t>
            </a:r>
            <a:r>
              <a:rPr lang="ru-RU" sz="3100" cap="none" dirty="0" err="1">
                <a:latin typeface="+mn-lt"/>
                <a:ea typeface="Open Sans"/>
                <a:cs typeface="Open Sans"/>
              </a:rPr>
              <a:t>скиммеров</a:t>
            </a:r>
            <a:r>
              <a:rPr lang="ru-RU" sz="3100" cap="none" dirty="0">
                <a:latin typeface="+mn-lt"/>
                <a:ea typeface="Open Sans"/>
                <a:cs typeface="Open Sans"/>
              </a:rPr>
              <a:t>) считывают данные банковских карт, а затем используют их для создания дубликата или совершения покупок. Мошенники устанавливают </a:t>
            </a:r>
            <a:r>
              <a:rPr lang="ru-RU" sz="3100" cap="none" dirty="0" err="1">
                <a:latin typeface="+mn-lt"/>
                <a:ea typeface="Open Sans"/>
                <a:cs typeface="Open Sans"/>
              </a:rPr>
              <a:t>скиммеры</a:t>
            </a:r>
            <a:r>
              <a:rPr lang="ru-RU" sz="3100" cap="none" dirty="0">
                <a:latin typeface="+mn-lt"/>
                <a:ea typeface="Open Sans"/>
                <a:cs typeface="Open Sans"/>
              </a:rPr>
              <a:t> на банкоматы и терминалы, чтобы скопировать информацию с магнитной полосы карты, и параллельно используют скрытые камеры или накладные клавиатуры для кражи PIN-кода.</a:t>
            </a:r>
            <a:br>
              <a:rPr lang="en-US" sz="3100" cap="none" dirty="0">
                <a:latin typeface="+mn-lt"/>
                <a:ea typeface="Open Sans"/>
                <a:cs typeface="Open Sans"/>
              </a:rPr>
            </a:br>
            <a:br>
              <a:rPr lang="ru-RU" sz="1500" b="1" cap="none" dirty="0">
                <a:latin typeface="Open Sans"/>
                <a:ea typeface="Open Sans"/>
                <a:cs typeface="Open Sans"/>
              </a:rPr>
            </a:br>
            <a:endParaRPr lang="ru-RU" sz="2000" cap="none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62344733" name="Picture 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836370" y="5881859"/>
            <a:ext cx="2352552" cy="806590"/>
          </a:xfrm>
          <a:prstGeom prst="rect">
            <a:avLst/>
          </a:prstGeom>
        </p:spPr>
      </p:pic>
      <p:sp>
        <p:nvSpPr>
          <p:cNvPr id="941253953" name="Rectangle 7">
            <a:hlinkClick r:id="rId4" action="ppaction://hlinksldjump"/>
          </p:cNvPr>
          <p:cNvSpPr/>
          <p:nvPr/>
        </p:nvSpPr>
        <p:spPr bwMode="auto">
          <a:xfrm>
            <a:off x="5204049" y="6076918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ln w="0"/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Узнать ответ</a:t>
            </a:r>
          </a:p>
        </p:txBody>
      </p:sp>
      <p:sp>
        <p:nvSpPr>
          <p:cNvPr id="1861793512" name="Прямоугольник 2"/>
          <p:cNvSpPr/>
          <p:nvPr/>
        </p:nvSpPr>
        <p:spPr bwMode="auto">
          <a:xfrm>
            <a:off x="381000" y="170064"/>
            <a:ext cx="11440886" cy="58785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C0099"/>
                </a:solidFill>
              </a:rPr>
              <a:t>                         </a:t>
            </a:r>
            <a:r>
              <a:rPr lang="ru-RU" sz="3200" b="1" u="sng" dirty="0">
                <a:solidFill>
                  <a:srgbClr val="CC0099"/>
                </a:solidFill>
              </a:rPr>
              <a:t>Категория  «</a:t>
            </a:r>
            <a:r>
              <a:rPr lang="ru-RU" sz="3200" b="1" u="sng" dirty="0" err="1">
                <a:solidFill>
                  <a:srgbClr val="CC0099"/>
                </a:solidFill>
              </a:rPr>
              <a:t>Кибербезопасность</a:t>
            </a:r>
            <a:r>
              <a:rPr lang="ru-RU" sz="3200" b="1" u="sng" dirty="0">
                <a:solidFill>
                  <a:srgbClr val="CC0099"/>
                </a:solidFill>
              </a:rPr>
              <a:t>»</a:t>
            </a:r>
            <a:br>
              <a:rPr lang="ru-RU" sz="3200" b="1" u="sng" dirty="0">
                <a:solidFill>
                  <a:srgbClr val="CC0099"/>
                </a:solidFill>
              </a:rPr>
            </a:br>
            <a:br>
              <a:rPr lang="ru-RU" sz="2800" b="1" dirty="0"/>
            </a:br>
            <a:r>
              <a:rPr lang="ru-RU" sz="2800" b="1" dirty="0"/>
              <a:t> </a:t>
            </a:r>
            <a:r>
              <a:rPr lang="ru-RU" sz="2800" b="1" dirty="0">
                <a:solidFill>
                  <a:srgbClr val="FF0000"/>
                </a:solidFill>
              </a:rPr>
              <a:t>Вопрос 3. </a:t>
            </a:r>
          </a:p>
          <a:p>
            <a:r>
              <a:rPr lang="ru-RU" sz="2800" b="1" dirty="0"/>
              <a:t>   </a:t>
            </a:r>
            <a:r>
              <a:rPr lang="ru-RU" sz="3200" b="1" dirty="0"/>
              <a:t>Сергей хочет купить </a:t>
            </a:r>
            <a:r>
              <a:rPr lang="ru-RU" sz="3200" b="1" dirty="0" err="1"/>
              <a:t>токены</a:t>
            </a:r>
            <a:r>
              <a:rPr lang="ru-RU" sz="3200" b="1" dirty="0"/>
              <a:t> одного из белорусских </a:t>
            </a:r>
            <a:r>
              <a:rPr lang="ru-RU" sz="3200" b="1" dirty="0" err="1"/>
              <a:t>стартапов</a:t>
            </a:r>
            <a:r>
              <a:rPr lang="ru-RU" sz="3200" b="1" dirty="0"/>
              <a:t>.   Где он может совершить подобную сделку? </a:t>
            </a:r>
          </a:p>
          <a:p>
            <a:endParaRPr lang="ru-RU" sz="2800" dirty="0"/>
          </a:p>
          <a:p>
            <a:pPr marL="514350" indent="-514350">
              <a:buAutoNum type="arabicPeriod"/>
            </a:pPr>
            <a:r>
              <a:rPr lang="ru-RU" sz="2800" dirty="0"/>
              <a:t>На платформе одной из белорусских </a:t>
            </a:r>
            <a:r>
              <a:rPr lang="ru-RU" sz="2800" dirty="0" err="1"/>
              <a:t>криптобирж</a:t>
            </a:r>
            <a:r>
              <a:rPr lang="ru-RU" sz="2800" dirty="0"/>
              <a:t> – резидентов Парка высоких технологий. </a:t>
            </a:r>
          </a:p>
          <a:p>
            <a:pPr marL="514350" indent="-514350">
              <a:buAutoNum type="arabicPeriod"/>
            </a:pPr>
            <a:endParaRPr lang="ru-RU" sz="2800" dirty="0"/>
          </a:p>
          <a:p>
            <a:r>
              <a:rPr lang="ru-RU" sz="2800" dirty="0"/>
              <a:t>2. Через любые белорусские и зарубежные </a:t>
            </a:r>
            <a:r>
              <a:rPr lang="ru-RU" sz="2800" dirty="0" err="1"/>
              <a:t>криптовалютные</a:t>
            </a:r>
            <a:r>
              <a:rPr lang="ru-RU" sz="2800" dirty="0"/>
              <a:t> биржи (</a:t>
            </a:r>
            <a:r>
              <a:rPr lang="ru-RU" sz="2800" dirty="0" err="1"/>
              <a:t>криптообменники</a:t>
            </a:r>
            <a:r>
              <a:rPr lang="ru-RU" sz="2800" dirty="0"/>
              <a:t>). </a:t>
            </a:r>
          </a:p>
          <a:p>
            <a:endParaRPr lang="ru-RU" sz="2800" dirty="0"/>
          </a:p>
          <a:p>
            <a:r>
              <a:rPr lang="ru-RU" sz="2800" dirty="0"/>
              <a:t>3. Может купить только непосредственно у эмитента.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2D5190"/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1487293105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988693"/>
              </p:ext>
            </p:extLst>
          </p:nvPr>
        </p:nvGraphicFramePr>
        <p:xfrm>
          <a:off x="631370" y="544286"/>
          <a:ext cx="11201400" cy="552994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0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9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8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5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1514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500" b="1" cap="none" spc="0" dirty="0">
                          <a:ln w="0"/>
                          <a:solidFill>
                            <a:schemeClr val="bg1"/>
                          </a:solidFill>
                          <a:latin typeface="Open Sans"/>
                          <a:ea typeface="Open Sans"/>
                          <a:cs typeface="Open Sans"/>
                        </a:rPr>
                        <a:t>ДЕНЬГИ</a:t>
                      </a:r>
                    </a:p>
                  </a:txBody>
                  <a:tcPr anchor="ctr">
                    <a:solidFill>
                      <a:srgbClr val="13ED9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500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hlinkClick r:id="rId3" action="ppaction://hlinksldjump"/>
                        </a:rPr>
                        <a:t>3</a:t>
                      </a:r>
                      <a:endParaRPr lang="ru-RU" sz="3500" u="none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500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hlinkClick r:id="rId4" action="ppaction://hlinksldjump"/>
                        </a:rPr>
                        <a:t>4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500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hlinkClick r:id="rId5" action="ppaction://hlinksldjump"/>
                        </a:rPr>
                        <a:t>5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500" b="1" cap="none" spc="0" dirty="0">
                          <a:ln w="0"/>
                          <a:solidFill>
                            <a:schemeClr val="bg1"/>
                          </a:solidFill>
                          <a:latin typeface="Open Sans"/>
                          <a:ea typeface="Open Sans"/>
                          <a:cs typeface="Open Sans"/>
                        </a:rPr>
                        <a:t>ПЛАТЕЖИ</a:t>
                      </a:r>
                    </a:p>
                  </a:txBody>
                  <a:tcPr anchor="ctr">
                    <a:solidFill>
                      <a:srgbClr val="CC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500" b="0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hlinkClick r:id="rId6" action="ppaction://hlinksldjump"/>
                        </a:rPr>
                        <a:t>3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500" b="0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hlinkClick r:id="rId7" action="ppaction://hlinksldjump"/>
                        </a:rPr>
                        <a:t>4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500" b="0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hlinkClick r:id="rId8" action="ppaction://hlinksldjump"/>
                        </a:rPr>
                        <a:t>5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500" b="1" cap="none" spc="0" dirty="0">
                          <a:ln w="0"/>
                          <a:solidFill>
                            <a:schemeClr val="bg1"/>
                          </a:solidFill>
                          <a:latin typeface="Open Sans"/>
                          <a:ea typeface="Open Sans"/>
                          <a:cs typeface="Open Sans"/>
                        </a:rPr>
                        <a:t>КИБЕРБЕЗОПАСНОСТЬ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500" b="0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hlinkClick r:id="rId9" action="ppaction://hlinksldjump"/>
                        </a:rPr>
                        <a:t>3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500" b="0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hlinkClick r:id="rId10" action="ppaction://hlinksldjump"/>
                        </a:rPr>
                        <a:t>4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500" b="0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hlinkClick r:id="rId11" action="ppaction://hlinksldjump"/>
                        </a:rPr>
                        <a:t>5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500" b="1" cap="none" spc="0" dirty="0">
                          <a:ln w="0"/>
                          <a:solidFill>
                            <a:schemeClr val="bg1"/>
                          </a:solidFill>
                          <a:latin typeface="Open Sans"/>
                          <a:ea typeface="Open Sans"/>
                          <a:cs typeface="Open Sans"/>
                        </a:rPr>
                        <a:t>УГАДАЙ</a:t>
                      </a:r>
                      <a:r>
                        <a:rPr lang="ru-RU" sz="2500" b="1" cap="none" spc="0" baseline="0" dirty="0">
                          <a:ln w="0"/>
                          <a:solidFill>
                            <a:schemeClr val="bg1"/>
                          </a:solidFill>
                          <a:latin typeface="Open Sans"/>
                          <a:ea typeface="Open Sans"/>
                          <a:cs typeface="Open Sans"/>
                        </a:rPr>
                        <a:t> МЕЛОДИЮ</a:t>
                      </a:r>
                    </a:p>
                    <a:p>
                      <a:pPr algn="ctr">
                        <a:defRPr/>
                      </a:pPr>
                      <a:r>
                        <a:rPr lang="ru-RU" sz="2500" b="1" cap="none" spc="0" baseline="0" dirty="0">
                          <a:ln w="0"/>
                          <a:solidFill>
                            <a:schemeClr val="bg1"/>
                          </a:solidFill>
                          <a:latin typeface="Open Sans"/>
                          <a:ea typeface="Open Sans"/>
                          <a:cs typeface="Open Sans"/>
                        </a:rPr>
                        <a:t>«</a:t>
                      </a:r>
                      <a:r>
                        <a:rPr lang="en-US" sz="2500" b="1" cap="none" spc="0" baseline="0" dirty="0">
                          <a:ln w="0"/>
                          <a:solidFill>
                            <a:schemeClr val="bg1"/>
                          </a:solidFill>
                          <a:latin typeface="Open Sans"/>
                          <a:ea typeface="Open Sans"/>
                          <a:cs typeface="Open Sans"/>
                        </a:rPr>
                        <a:t>PRO_DENGI</a:t>
                      </a:r>
                      <a:r>
                        <a:rPr lang="ru-RU" sz="2500" b="1" cap="none" spc="0" baseline="0" dirty="0">
                          <a:ln w="0"/>
                          <a:solidFill>
                            <a:schemeClr val="bg1"/>
                          </a:solidFill>
                          <a:latin typeface="Open Sans"/>
                          <a:ea typeface="Open Sans"/>
                          <a:cs typeface="Open Sans"/>
                        </a:rPr>
                        <a:t>»</a:t>
                      </a:r>
                      <a:endParaRPr lang="ru-RU" sz="2500" b="1" cap="none" spc="0" dirty="0">
                        <a:ln w="0"/>
                        <a:solidFill>
                          <a:schemeClr val="bg1"/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500" b="0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hlinkClick r:id="rId12" action="ppaction://hlinksldjump"/>
                        </a:rPr>
                        <a:t>3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500" b="0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hlinkClick r:id="rId13" action="ppaction://hlinksldjump"/>
                        </a:rPr>
                        <a:t>4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3500" b="0" u="sng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/>
                          <a:ea typeface="Open Sans"/>
                          <a:cs typeface="Open Sans"/>
                          <a:hlinkClick r:id="rId14" action="ppaction://hlinksldjump"/>
                        </a:rPr>
                        <a:t>5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/>
                        <a:ea typeface="Open Sans"/>
                        <a:cs typeface="Open Sans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9200752" name="Rectangle 4">
            <a:hlinkClick r:id="rId3" action="ppaction://hlinksldjump"/>
          </p:cNvPr>
          <p:cNvSpPr/>
          <p:nvPr/>
        </p:nvSpPr>
        <p:spPr bwMode="auto"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500" u="sng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Вернуться к выбору тем→</a:t>
            </a:r>
          </a:p>
        </p:txBody>
      </p:sp>
      <p:sp>
        <p:nvSpPr>
          <p:cNvPr id="1088946437" name="Заголовок 3"/>
          <p:cNvSpPr>
            <a:spLocks noGrp="1"/>
          </p:cNvSpPr>
          <p:nvPr>
            <p:ph type="title"/>
          </p:nvPr>
        </p:nvSpPr>
        <p:spPr bwMode="auto">
          <a:xfrm>
            <a:off x="478971" y="370114"/>
            <a:ext cx="11223171" cy="534943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500" b="1" cap="none" dirty="0">
                <a:latin typeface="Open Sans"/>
                <a:ea typeface="Open Sans"/>
                <a:cs typeface="Open Sans"/>
              </a:rPr>
              <a:t>                      </a:t>
            </a:r>
            <a: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Категория  «</a:t>
            </a:r>
            <a:r>
              <a:rPr lang="ru-RU" sz="2800" b="1" u="sng" cap="none" dirty="0" err="1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Кибербезопасность</a:t>
            </a:r>
            <a: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»</a:t>
            </a:r>
            <a:b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</a:br>
            <a:r>
              <a:rPr lang="ru-RU" sz="2800" b="1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                                                       </a:t>
            </a:r>
            <a: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Вопрос 3.</a:t>
            </a:r>
            <a:br>
              <a:rPr lang="ru-RU" sz="3500" b="1" cap="none" dirty="0">
                <a:latin typeface="Open Sans"/>
                <a:ea typeface="Open Sans"/>
                <a:cs typeface="Open Sans"/>
              </a:rPr>
            </a:br>
            <a:br>
              <a:rPr lang="ru-RU" sz="3500" b="1" cap="none" dirty="0">
                <a:latin typeface="Open Sans"/>
                <a:ea typeface="Open Sans"/>
                <a:cs typeface="Open Sans"/>
              </a:rPr>
            </a:br>
            <a:r>
              <a:rPr lang="ru-RU" sz="3500" b="1" cap="none" dirty="0">
                <a:latin typeface="Open Sans"/>
                <a:ea typeface="Open Sans"/>
                <a:cs typeface="Open Sans"/>
              </a:rPr>
              <a:t>                       </a:t>
            </a:r>
            <a: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Правильный ответ № 1.</a:t>
            </a:r>
            <a:br>
              <a:rPr lang="en-US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br>
              <a:rPr lang="ru-RU" sz="1500" b="1" cap="none" dirty="0">
                <a:latin typeface="Open Sans"/>
                <a:ea typeface="Open Sans"/>
                <a:cs typeface="Open Sans"/>
              </a:rPr>
            </a:br>
            <a:r>
              <a:rPr lang="ru-RU" sz="2800" dirty="0">
                <a:latin typeface="+mn-lt"/>
              </a:rPr>
              <a:t>Физические лица имеют право покупать и продавать </a:t>
            </a:r>
            <a:r>
              <a:rPr lang="ru-RU" sz="2800" dirty="0" err="1">
                <a:latin typeface="+mn-lt"/>
              </a:rPr>
              <a:t>токены</a:t>
            </a:r>
            <a:r>
              <a:rPr lang="ru-RU" sz="2800" dirty="0">
                <a:latin typeface="+mn-lt"/>
              </a:rPr>
              <a:t> на белорусских </a:t>
            </a:r>
            <a:br>
              <a:rPr lang="ru-RU" sz="2800" dirty="0">
                <a:latin typeface="+mn-lt"/>
              </a:rPr>
            </a:br>
            <a:r>
              <a:rPr lang="ru-RU" sz="2800" dirty="0" err="1">
                <a:latin typeface="+mn-lt"/>
              </a:rPr>
              <a:t>криптобиржах</a:t>
            </a:r>
            <a:r>
              <a:rPr lang="ru-RU" sz="2800" dirty="0">
                <a:latin typeface="+mn-lt"/>
              </a:rPr>
              <a:t> (</a:t>
            </a:r>
            <a:r>
              <a:rPr lang="ru-RU" sz="2800" dirty="0" err="1">
                <a:latin typeface="+mn-lt"/>
              </a:rPr>
              <a:t>криптообменниках</a:t>
            </a:r>
            <a:r>
              <a:rPr lang="ru-RU" sz="2800" dirty="0">
                <a:latin typeface="+mn-lt"/>
              </a:rPr>
              <a:t>) – резидентах ПВТ. </a:t>
            </a:r>
            <a:br>
              <a:rPr lang="ru-RU" sz="2800" dirty="0">
                <a:latin typeface="+mn-lt"/>
              </a:rPr>
            </a:br>
            <a:br>
              <a:rPr lang="ru-RU" sz="2800" dirty="0">
                <a:latin typeface="+mn-lt"/>
              </a:rPr>
            </a:b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>(</a:t>
            </a:r>
            <a:r>
              <a:rPr lang="ru-RU" sz="2800" i="1" dirty="0">
                <a:latin typeface="+mn-lt"/>
              </a:rPr>
              <a:t>Указ Президента Республики Беларусь от 17 сентября 2024 г. № 367 ”Об обращении цифровых знаков (</a:t>
            </a:r>
            <a:r>
              <a:rPr lang="ru-RU" sz="2800" i="1" dirty="0" err="1">
                <a:latin typeface="+mn-lt"/>
              </a:rPr>
              <a:t>токенов</a:t>
            </a:r>
            <a:r>
              <a:rPr lang="ru-RU" sz="2800" i="1" dirty="0">
                <a:latin typeface="+mn-lt"/>
              </a:rPr>
              <a:t>)“).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59238657" name="Picture 4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4836370" y="5499514"/>
            <a:ext cx="2352552" cy="806590"/>
          </a:xfrm>
          <a:prstGeom prst="rect">
            <a:avLst/>
          </a:prstGeom>
        </p:spPr>
      </p:pic>
      <p:sp>
        <p:nvSpPr>
          <p:cNvPr id="1555278759" name="Rectangle 7">
            <a:hlinkClick r:id="" action="ppaction://noaction"/>
          </p:cNvPr>
          <p:cNvSpPr/>
          <p:nvPr/>
        </p:nvSpPr>
        <p:spPr bwMode="auto"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ln w="0"/>
                <a:solidFill>
                  <a:schemeClr val="bg1"/>
                </a:solidFill>
                <a:latin typeface="Open Sans"/>
                <a:ea typeface="Open Sans"/>
                <a:cs typeface="Open Sans"/>
                <a:hlinkClick r:id="rId6" action="ppaction://hlinksldjump"/>
              </a:rPr>
              <a:t>Узнать ответ</a:t>
            </a:r>
            <a:endParaRPr lang="ru-RU" sz="2000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5391588" name="Прямоугольник 2"/>
          <p:cNvSpPr/>
          <p:nvPr/>
        </p:nvSpPr>
        <p:spPr bwMode="auto">
          <a:xfrm>
            <a:off x="1567544" y="847308"/>
            <a:ext cx="9231086" cy="24929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УГАДАЙ МЕЛОДИЮ</a:t>
            </a:r>
          </a:p>
          <a:p>
            <a:pPr algn="ctr"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«</a:t>
            </a:r>
            <a:r>
              <a:rPr lang="en-US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PRO_DENGI</a:t>
            </a: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»</a:t>
            </a:r>
          </a:p>
          <a:p>
            <a:pPr>
              <a:defRPr/>
            </a:pPr>
            <a:r>
              <a:rPr lang="ru-RU" sz="2800" b="1" dirty="0">
                <a:ln w="0"/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Мелодия 1</a:t>
            </a:r>
          </a:p>
          <a:p>
            <a:pPr algn="ctr">
              <a:defRPr/>
            </a:pPr>
            <a:endParaRPr lang="ru-RU" sz="3600" b="1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>
              <a:defRPr/>
            </a:pPr>
            <a:endParaRPr lang="ru-RU" sz="3600" b="1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3F97EAAF-52BD-4E32-A864-9E3B019D6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2712" y="3738020"/>
            <a:ext cx="2352551" cy="23525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9200752" name="Rectangle 4">
            <a:hlinkClick r:id="rId3" action="ppaction://hlinksldjump"/>
          </p:cNvPr>
          <p:cNvSpPr/>
          <p:nvPr/>
        </p:nvSpPr>
        <p:spPr bwMode="auto"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500" u="sng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Вернуться к выбору тем→</a:t>
            </a:r>
          </a:p>
        </p:txBody>
      </p: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FB9D29DE-EB68-408C-A71B-0ACB290912A5}"/>
              </a:ext>
            </a:extLst>
          </p:cNvPr>
          <p:cNvSpPr/>
          <p:nvPr/>
        </p:nvSpPr>
        <p:spPr bwMode="auto">
          <a:xfrm>
            <a:off x="1567544" y="847308"/>
            <a:ext cx="9231086" cy="42165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УГАДАЙ МЕЛОДИЮ</a:t>
            </a:r>
          </a:p>
          <a:p>
            <a:pPr algn="ctr"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«</a:t>
            </a:r>
            <a:r>
              <a:rPr lang="en-US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PRO_DENGI</a:t>
            </a: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»</a:t>
            </a:r>
          </a:p>
          <a:p>
            <a:pPr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Мелодия 1</a:t>
            </a:r>
          </a:p>
          <a:p>
            <a:pPr>
              <a:defRPr/>
            </a:pPr>
            <a:endParaRPr lang="ru-RU" sz="2800" b="1" dirty="0">
              <a:ln w="0"/>
              <a:solidFill>
                <a:srgbClr val="CC0099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endParaRPr lang="ru-RU" sz="2800" b="1" dirty="0">
              <a:ln w="0"/>
              <a:solidFill>
                <a:srgbClr val="CC0099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r>
              <a:rPr lang="ru-RU" sz="2800" b="1" dirty="0">
                <a:ln w="0"/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Правильный ответ: </a:t>
            </a:r>
            <a:endParaRPr lang="en-US" sz="2800" b="1" dirty="0">
              <a:ln w="0"/>
              <a:solidFill>
                <a:srgbClr val="FF0000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Abba - Money, money, money</a:t>
            </a:r>
            <a:endParaRPr lang="ru-RU" sz="2800" b="1" dirty="0">
              <a:ln w="0"/>
              <a:solidFill>
                <a:srgbClr val="CC0099"/>
              </a:solidFill>
              <a:latin typeface="Open Sans"/>
              <a:ea typeface="Open Sans"/>
              <a:cs typeface="Open Sans"/>
            </a:endParaRPr>
          </a:p>
          <a:p>
            <a:pPr algn="ctr">
              <a:defRPr/>
            </a:pPr>
            <a:endParaRPr lang="ru-RU" sz="3600" b="1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>
              <a:defRPr/>
            </a:pPr>
            <a:endParaRPr lang="ru-RU" sz="3600" b="1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66282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59238657" name="Picture 4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4836370" y="5499514"/>
            <a:ext cx="2352552" cy="806590"/>
          </a:xfrm>
          <a:prstGeom prst="rect">
            <a:avLst/>
          </a:prstGeom>
        </p:spPr>
      </p:pic>
      <p:sp>
        <p:nvSpPr>
          <p:cNvPr id="1555278759" name="Rectangle 7">
            <a:hlinkClick r:id="" action="ppaction://noaction"/>
          </p:cNvPr>
          <p:cNvSpPr/>
          <p:nvPr/>
        </p:nvSpPr>
        <p:spPr bwMode="auto"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ln w="0"/>
                <a:solidFill>
                  <a:schemeClr val="bg1"/>
                </a:solidFill>
                <a:latin typeface="Open Sans"/>
                <a:ea typeface="Open Sans"/>
                <a:cs typeface="Open Sans"/>
                <a:hlinkClick r:id="rId6" action="ppaction://hlinksldjump"/>
              </a:rPr>
              <a:t>Узнать ответ</a:t>
            </a:r>
            <a:endParaRPr lang="ru-RU" sz="2000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5391588" name="Прямоугольник 2"/>
          <p:cNvSpPr/>
          <p:nvPr/>
        </p:nvSpPr>
        <p:spPr bwMode="auto">
          <a:xfrm>
            <a:off x="1567544" y="847308"/>
            <a:ext cx="9231086" cy="24929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УГАДАЙ МЕЛОДИЮ</a:t>
            </a:r>
          </a:p>
          <a:p>
            <a:pPr algn="ctr"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«</a:t>
            </a:r>
            <a:r>
              <a:rPr lang="en-US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PRO_DENGI</a:t>
            </a: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»</a:t>
            </a:r>
          </a:p>
          <a:p>
            <a:pPr>
              <a:defRPr/>
            </a:pPr>
            <a:r>
              <a:rPr lang="ru-RU" sz="2800" b="1" dirty="0">
                <a:ln w="0"/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Мелодия 2</a:t>
            </a:r>
          </a:p>
          <a:p>
            <a:pPr algn="ctr">
              <a:defRPr/>
            </a:pPr>
            <a:endParaRPr lang="ru-RU" sz="3600" b="1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>
              <a:defRPr/>
            </a:pPr>
            <a:endParaRPr lang="ru-RU" sz="3600" b="1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F2862992-F1D4-4748-9C99-9AA4598A9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1175" y="3765550"/>
            <a:ext cx="2443163" cy="24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9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9200752" name="Rectangle 4">
            <a:hlinkClick r:id="rId3" action="ppaction://hlinksldjump"/>
          </p:cNvPr>
          <p:cNvSpPr/>
          <p:nvPr/>
        </p:nvSpPr>
        <p:spPr bwMode="auto"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500" u="sng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Вернуться к выбору тем→</a:t>
            </a:r>
          </a:p>
        </p:txBody>
      </p: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FB9D29DE-EB68-408C-A71B-0ACB290912A5}"/>
              </a:ext>
            </a:extLst>
          </p:cNvPr>
          <p:cNvSpPr/>
          <p:nvPr/>
        </p:nvSpPr>
        <p:spPr bwMode="auto">
          <a:xfrm>
            <a:off x="1567544" y="847308"/>
            <a:ext cx="9231086" cy="42165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УГАДАЙ МЕЛОДИЮ</a:t>
            </a:r>
          </a:p>
          <a:p>
            <a:pPr algn="ctr"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«</a:t>
            </a:r>
            <a:r>
              <a:rPr lang="en-US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PRO_DENGI</a:t>
            </a: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»</a:t>
            </a:r>
          </a:p>
          <a:p>
            <a:pPr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Мелодия 2</a:t>
            </a:r>
          </a:p>
          <a:p>
            <a:pPr>
              <a:defRPr/>
            </a:pPr>
            <a:endParaRPr lang="ru-RU" sz="2800" b="1" dirty="0">
              <a:ln w="0"/>
              <a:solidFill>
                <a:srgbClr val="CC0099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endParaRPr lang="ru-RU" sz="2800" b="1" dirty="0">
              <a:ln w="0"/>
              <a:solidFill>
                <a:srgbClr val="CC0099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r>
              <a:rPr lang="ru-RU" sz="2800" b="1" dirty="0">
                <a:ln w="0"/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Правильный ответ: </a:t>
            </a:r>
            <a:endParaRPr lang="en-US" sz="2800" b="1" dirty="0">
              <a:ln w="0"/>
              <a:solidFill>
                <a:srgbClr val="FF0000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Madonna - Material Girl</a:t>
            </a:r>
            <a:endParaRPr lang="ru-RU" sz="2800" b="1" dirty="0">
              <a:ln w="0"/>
              <a:solidFill>
                <a:srgbClr val="FF0000"/>
              </a:solidFill>
              <a:latin typeface="Open Sans"/>
              <a:ea typeface="Open Sans"/>
              <a:cs typeface="Open Sans"/>
            </a:endParaRPr>
          </a:p>
          <a:p>
            <a:pPr algn="ctr">
              <a:defRPr/>
            </a:pPr>
            <a:endParaRPr lang="ru-RU" sz="3600" b="1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>
              <a:defRPr/>
            </a:pPr>
            <a:endParaRPr lang="ru-RU" sz="3600" b="1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7671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59238657" name="Picture 4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4836370" y="5499514"/>
            <a:ext cx="2352552" cy="806590"/>
          </a:xfrm>
          <a:prstGeom prst="rect">
            <a:avLst/>
          </a:prstGeom>
        </p:spPr>
      </p:pic>
      <p:sp>
        <p:nvSpPr>
          <p:cNvPr id="1555278759" name="Rectangle 7">
            <a:hlinkClick r:id="" action="ppaction://noaction"/>
          </p:cNvPr>
          <p:cNvSpPr/>
          <p:nvPr/>
        </p:nvSpPr>
        <p:spPr bwMode="auto"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ln w="0"/>
                <a:solidFill>
                  <a:schemeClr val="bg1"/>
                </a:solidFill>
                <a:latin typeface="Open Sans"/>
                <a:ea typeface="Open Sans"/>
                <a:cs typeface="Open Sans"/>
                <a:hlinkClick r:id="rId6" action="ppaction://hlinksldjump"/>
              </a:rPr>
              <a:t>Узнать ответ</a:t>
            </a:r>
            <a:endParaRPr lang="ru-RU" sz="2000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5391588" name="Прямоугольник 2"/>
          <p:cNvSpPr/>
          <p:nvPr/>
        </p:nvSpPr>
        <p:spPr bwMode="auto">
          <a:xfrm>
            <a:off x="1567544" y="847308"/>
            <a:ext cx="9231086" cy="24929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УГАДАЙ МЕЛОДИЮ</a:t>
            </a:r>
          </a:p>
          <a:p>
            <a:pPr algn="ctr"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«</a:t>
            </a:r>
            <a:r>
              <a:rPr lang="en-US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PRO_DENGI</a:t>
            </a: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»</a:t>
            </a:r>
          </a:p>
          <a:p>
            <a:pPr>
              <a:defRPr/>
            </a:pPr>
            <a:r>
              <a:rPr lang="ru-RU" sz="2800" b="1" dirty="0">
                <a:ln w="0"/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Мелодия 3</a:t>
            </a:r>
          </a:p>
          <a:p>
            <a:pPr algn="ctr">
              <a:defRPr/>
            </a:pPr>
            <a:endParaRPr lang="ru-RU" sz="3600" b="1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>
              <a:defRPr/>
            </a:pPr>
            <a:endParaRPr lang="ru-RU" sz="3600" b="1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A72E4838-B4C4-421C-BC7C-15B13F6AC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1571" y="3517703"/>
            <a:ext cx="2852739" cy="285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8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9200752" name="Rectangle 4">
            <a:hlinkClick r:id="rId3" action="ppaction://hlinksldjump"/>
          </p:cNvPr>
          <p:cNvSpPr/>
          <p:nvPr/>
        </p:nvSpPr>
        <p:spPr bwMode="auto"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500" u="sng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Вернуться к выбору тем→</a:t>
            </a:r>
          </a:p>
        </p:txBody>
      </p: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FB9D29DE-EB68-408C-A71B-0ACB290912A5}"/>
              </a:ext>
            </a:extLst>
          </p:cNvPr>
          <p:cNvSpPr/>
          <p:nvPr/>
        </p:nvSpPr>
        <p:spPr bwMode="auto">
          <a:xfrm>
            <a:off x="1567544" y="847308"/>
            <a:ext cx="9231086" cy="42165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УГАДАЙ МЕЛОДИЮ</a:t>
            </a:r>
          </a:p>
          <a:p>
            <a:pPr algn="ctr"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«</a:t>
            </a:r>
            <a:r>
              <a:rPr lang="en-US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PRO_DENGI</a:t>
            </a: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»</a:t>
            </a:r>
          </a:p>
          <a:p>
            <a:pPr>
              <a:defRPr/>
            </a:pPr>
            <a:r>
              <a:rPr lang="ru-RU" sz="2800" b="1" dirty="0">
                <a:ln w="0"/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Мелодия 3</a:t>
            </a:r>
          </a:p>
          <a:p>
            <a:pPr>
              <a:defRPr/>
            </a:pPr>
            <a:endParaRPr lang="ru-RU" sz="2800" b="1" dirty="0">
              <a:ln w="0"/>
              <a:solidFill>
                <a:srgbClr val="CC0099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endParaRPr lang="ru-RU" sz="2800" b="1" dirty="0">
              <a:ln w="0"/>
              <a:solidFill>
                <a:srgbClr val="CC0099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r>
              <a:rPr lang="ru-RU" sz="2800" b="1" dirty="0">
                <a:ln w="0"/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Правильный ответ: </a:t>
            </a:r>
            <a:endParaRPr lang="en-US" sz="2800" b="1" dirty="0">
              <a:ln w="0"/>
              <a:solidFill>
                <a:srgbClr val="FF0000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Gwen Stefani &amp; Eve - Rich Girl</a:t>
            </a:r>
            <a:endParaRPr lang="ru-RU" sz="2800" b="1" dirty="0">
              <a:ln w="0"/>
              <a:solidFill>
                <a:srgbClr val="FF0000"/>
              </a:solidFill>
              <a:latin typeface="Open Sans"/>
              <a:ea typeface="Open Sans"/>
              <a:cs typeface="Open Sans"/>
            </a:endParaRPr>
          </a:p>
          <a:p>
            <a:pPr algn="ctr">
              <a:defRPr/>
            </a:pPr>
            <a:endParaRPr lang="ru-RU" sz="3600" b="1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ctr">
              <a:defRPr/>
            </a:pPr>
            <a:endParaRPr lang="ru-RU" sz="3600" b="1" dirty="0">
              <a:ln w="0"/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4445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3881732" name="Прямоугольник 2"/>
          <p:cNvSpPr/>
          <p:nvPr/>
        </p:nvSpPr>
        <p:spPr bwMode="auto">
          <a:xfrm>
            <a:off x="576943" y="345672"/>
            <a:ext cx="11255828" cy="59400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CC0099"/>
                </a:solidFill>
              </a:rPr>
              <a:t>Категория «ДЕНЬГИ»</a:t>
            </a:r>
            <a:endParaRPr lang="ru-RU" sz="2800" dirty="0">
              <a:solidFill>
                <a:srgbClr val="CC0099"/>
              </a:solidFill>
            </a:endParaRPr>
          </a:p>
          <a:p>
            <a:pPr algn="just"/>
            <a:r>
              <a:rPr lang="ru-RU" sz="2800" b="1" dirty="0">
                <a:solidFill>
                  <a:srgbClr val="FF0000"/>
                </a:solidFill>
              </a:rPr>
              <a:t>Вопрос 1. </a:t>
            </a:r>
            <a:endParaRPr lang="ru-RU" sz="2800" dirty="0">
              <a:solidFill>
                <a:srgbClr val="FF0000"/>
              </a:solidFill>
            </a:endParaRPr>
          </a:p>
          <a:p>
            <a:pPr algn="just"/>
            <a:r>
              <a:rPr lang="ru-RU" sz="2800" b="1" dirty="0"/>
              <a:t>      На лицевых сторонах банкнот, находящихся в настоящее время в обращении, изображены памятники архитектуры Беларуси, а оборотные стороны рассказывают об историко-культурном и духовном наследии нашей страны. </a:t>
            </a:r>
          </a:p>
          <a:p>
            <a:pPr algn="just"/>
            <a:r>
              <a:rPr lang="ru-RU" sz="2800" b="1" dirty="0"/>
              <a:t>     Какой теме посвящен коллаж на оборотной стороне десятирублевой банкноты? </a:t>
            </a:r>
          </a:p>
          <a:p>
            <a:pPr algn="just"/>
            <a:endParaRPr lang="ru-RU" sz="2800" b="1" dirty="0"/>
          </a:p>
          <a:p>
            <a:pPr algn="just"/>
            <a:r>
              <a:rPr lang="ru-RU" sz="2800" dirty="0"/>
              <a:t>1.</a:t>
            </a:r>
            <a:r>
              <a:rPr lang="ru-RU" sz="3600" dirty="0"/>
              <a:t> </a:t>
            </a:r>
            <a:r>
              <a:rPr lang="ru-RU" sz="2800" dirty="0"/>
              <a:t>Театра и народных праздников. </a:t>
            </a:r>
          </a:p>
          <a:p>
            <a:pPr algn="just"/>
            <a:r>
              <a:rPr lang="ru-RU" sz="2800" dirty="0"/>
              <a:t>2. Первым славянским поселениям. </a:t>
            </a:r>
          </a:p>
          <a:p>
            <a:pPr algn="just"/>
            <a:r>
              <a:rPr lang="ru-RU" sz="2800" dirty="0"/>
              <a:t>3. Просветительству и книгопечатанию.</a:t>
            </a:r>
          </a:p>
          <a:p>
            <a:pPr algn="just"/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764938741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4836370" y="6127610"/>
            <a:ext cx="2352552" cy="806590"/>
          </a:xfrm>
          <a:prstGeom prst="rect">
            <a:avLst/>
          </a:prstGeom>
        </p:spPr>
      </p:pic>
      <p:sp>
        <p:nvSpPr>
          <p:cNvPr id="586564409" name="Rectangle 3">
            <a:hlinkClick r:id="rId3" action="ppaction://hlinksldjump"/>
          </p:cNvPr>
          <p:cNvSpPr/>
          <p:nvPr/>
        </p:nvSpPr>
        <p:spPr bwMode="auto">
          <a:xfrm>
            <a:off x="5199230" y="6254650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ln w="0"/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Узнать ответ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87545778" name="Заголовок 3"/>
          <p:cNvSpPr>
            <a:spLocks noGrp="1"/>
          </p:cNvSpPr>
          <p:nvPr>
            <p:ph type="title"/>
          </p:nvPr>
        </p:nvSpPr>
        <p:spPr bwMode="auto">
          <a:xfrm>
            <a:off x="457200" y="370115"/>
            <a:ext cx="11342914" cy="522514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Категория «ДЕНЬГИ»</a:t>
            </a:r>
            <a:b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</a:br>
            <a: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  <a:t>Вопрос 1.</a:t>
            </a:r>
            <a:br>
              <a:rPr lang="ru-RU" sz="28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</a:br>
            <a:br>
              <a:rPr lang="ru-RU" sz="3100" b="1" u="sng" cap="none" dirty="0">
                <a:solidFill>
                  <a:srgbClr val="CC0099"/>
                </a:solidFill>
                <a:latin typeface="+mn-lt"/>
                <a:ea typeface="Open Sans"/>
                <a:cs typeface="Open Sans"/>
              </a:rPr>
            </a:br>
            <a:r>
              <a:rPr lang="ru-RU" sz="3500" b="1" u="sng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Правильный ответ  №3</a:t>
            </a:r>
            <a:br>
              <a:rPr lang="ru-RU" sz="3500" b="1" u="sng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br>
              <a:rPr lang="ru-RU" sz="3500" b="1" u="sng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r>
              <a:rPr lang="ru-RU" b="1" cap="none" dirty="0">
                <a:latin typeface="Open Sans"/>
                <a:ea typeface="Open Sans"/>
                <a:cs typeface="Open Sans"/>
              </a:rPr>
              <a:t>На оборотной стороне 10 рублевой банкноты размещен коллаж, посвященный просветительству и книгопечатанию </a:t>
            </a:r>
            <a:br>
              <a:rPr lang="ru-RU" b="1" cap="none" dirty="0">
                <a:latin typeface="Open Sans"/>
                <a:ea typeface="Open Sans"/>
                <a:cs typeface="Open Sans"/>
              </a:rPr>
            </a:br>
            <a:r>
              <a:rPr lang="ru-RU" sz="2800" cap="none" dirty="0">
                <a:latin typeface="Open Sans"/>
                <a:ea typeface="Open Sans"/>
                <a:cs typeface="Open Sans"/>
              </a:rPr>
              <a:t>(знак Франциска Скорины, Крест Ефросиньи Полоцкой, фрагмент орнамента). </a:t>
            </a:r>
            <a:br>
              <a:rPr lang="en-US" sz="2800" cap="none" dirty="0">
                <a:latin typeface="Open Sans"/>
                <a:ea typeface="Open Sans"/>
                <a:cs typeface="Open Sans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</a:br>
            <a:endParaRPr lang="ru-RU" sz="2000" cap="none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43792548" name="Rectangle 5">
            <a:hlinkClick r:id="rId3" action="ppaction://hlinksldjump"/>
          </p:cNvPr>
          <p:cNvSpPr/>
          <p:nvPr/>
        </p:nvSpPr>
        <p:spPr bwMode="auto"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Вернуться к выбору тем→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3456383" name="Заголовок 3"/>
          <p:cNvSpPr>
            <a:spLocks noGrp="1"/>
          </p:cNvSpPr>
          <p:nvPr>
            <p:ph type="title"/>
          </p:nvPr>
        </p:nvSpPr>
        <p:spPr bwMode="auto">
          <a:xfrm>
            <a:off x="914760" y="642688"/>
            <a:ext cx="10759642" cy="4578927"/>
          </a:xfrm>
        </p:spPr>
        <p:txBody>
          <a:bodyPr/>
          <a:lstStyle/>
          <a:p>
            <a:pPr algn="ctr">
              <a:defRPr/>
            </a:pPr>
            <a:br>
              <a:rPr lang="ru-RU" dirty="0">
                <a:solidFill>
                  <a:schemeClr val="bg1"/>
                </a:solidFill>
                <a:latin typeface="Arial"/>
                <a:cs typeface="Arial"/>
              </a:rPr>
            </a:br>
            <a:endParaRPr lang="ru-RU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887054882" name="Picture 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836370" y="5499519"/>
            <a:ext cx="2352552" cy="806590"/>
          </a:xfrm>
          <a:prstGeom prst="rect">
            <a:avLst/>
          </a:prstGeom>
        </p:spPr>
      </p:pic>
      <p:sp>
        <p:nvSpPr>
          <p:cNvPr id="1775225541" name="Rectangle 8">
            <a:hlinkClick r:id="rId4" action="ppaction://hlinksldjump"/>
          </p:cNvPr>
          <p:cNvSpPr/>
          <p:nvPr/>
        </p:nvSpPr>
        <p:spPr bwMode="auto">
          <a:xfrm>
            <a:off x="5199230" y="5690466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>
                <a:ln w="0"/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Узнать ответ</a:t>
            </a:r>
          </a:p>
        </p:txBody>
      </p:sp>
      <p:sp>
        <p:nvSpPr>
          <p:cNvPr id="1083188375" name="Прямоугольник 2"/>
          <p:cNvSpPr/>
          <p:nvPr/>
        </p:nvSpPr>
        <p:spPr bwMode="auto">
          <a:xfrm>
            <a:off x="457201" y="181355"/>
            <a:ext cx="11269132" cy="65556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CC0099"/>
                </a:solidFill>
              </a:rPr>
              <a:t>Категория «ДЕНЬГИ»</a:t>
            </a:r>
          </a:p>
          <a:p>
            <a:r>
              <a:rPr lang="ru-RU" sz="2800" b="1" u="sng" dirty="0">
                <a:solidFill>
                  <a:srgbClr val="FF0000"/>
                </a:solidFill>
              </a:rPr>
              <a:t>Вопрос 2.</a:t>
            </a:r>
          </a:p>
          <a:p>
            <a:pPr algn="just"/>
            <a:r>
              <a:rPr lang="ru-RU" sz="2800" b="1" dirty="0"/>
              <a:t>   Лена, пересчитывая сбережения в своей копилке, обнаружила на одной банкноте номиналом 50 рублей надпись и  подпись «</a:t>
            </a:r>
            <a:r>
              <a:rPr lang="ru-RU" sz="2800" b="1" dirty="0" err="1"/>
              <a:t>Старшыня</a:t>
            </a:r>
            <a:r>
              <a:rPr lang="ru-RU" sz="2800" b="1" dirty="0"/>
              <a:t> Правления Национального банка», а на 2-й банкноте  такой надписи и подписи не было. Девушка решила, что вторая банкнота – фальшивая. Она права?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dirty="0"/>
              <a:t>1. Да, 2-я банкнота без подписи –поддельная.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dirty="0"/>
              <a:t>2. Нет, на банкноте не должно быть подписи и надписи  «</a:t>
            </a:r>
            <a:r>
              <a:rPr lang="ru-RU" sz="2800" dirty="0" err="1"/>
              <a:t>Старшыня</a:t>
            </a:r>
            <a:r>
              <a:rPr lang="ru-RU" sz="2800" dirty="0"/>
              <a:t> Правления Национального банка».</a:t>
            </a:r>
          </a:p>
          <a:p>
            <a:pPr algn="just"/>
            <a:endParaRPr lang="ru-RU" sz="2800" dirty="0"/>
          </a:p>
          <a:p>
            <a:pPr algn="just"/>
            <a:r>
              <a:rPr lang="ru-RU" sz="2800" dirty="0"/>
              <a:t>3. Обновленные банкноты не содержат указанные надпись и подпись, а старые- содержат.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2910848" name="Rectangle 6"/>
          <p:cNvSpPr/>
          <p:nvPr/>
        </p:nvSpPr>
        <p:spPr bwMode="auto"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500" u="sng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  <a:hlinkClick r:id="rId3" action="ppaction://hlinksldjump"/>
              </a:rPr>
              <a:t>Вернуться к выбору тем→</a:t>
            </a:r>
            <a:endParaRPr lang="ru-RU" sz="2500" u="sng">
              <a:ln w="0"/>
              <a:solidFill>
                <a:schemeClr val="accent4">
                  <a:lumMod val="40000"/>
                  <a:lumOff val="60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758718365" name="Заголовок 3"/>
          <p:cNvSpPr>
            <a:spLocks noGrp="1"/>
          </p:cNvSpPr>
          <p:nvPr>
            <p:ph type="title"/>
          </p:nvPr>
        </p:nvSpPr>
        <p:spPr bwMode="auto">
          <a:xfrm>
            <a:off x="511629" y="359229"/>
            <a:ext cx="11332027" cy="505097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u="sng" dirty="0">
                <a:solidFill>
                  <a:srgbClr val="CC0099"/>
                </a:solidFill>
                <a:latin typeface="+mn-lt"/>
              </a:rPr>
              <a:t>Категория «ДЕНЬГИ»</a:t>
            </a:r>
            <a:br>
              <a:rPr lang="ru-RU" sz="2400" b="1" u="sng" dirty="0">
                <a:solidFill>
                  <a:srgbClr val="CC0099"/>
                </a:solidFill>
                <a:latin typeface="+mn-lt"/>
              </a:rPr>
            </a:br>
            <a:r>
              <a:rPr lang="ru-RU" sz="2400" b="1" u="sng" dirty="0">
                <a:solidFill>
                  <a:srgbClr val="CC0099"/>
                </a:solidFill>
                <a:latin typeface="+mn-lt"/>
              </a:rPr>
              <a:t>вопрос 2.</a:t>
            </a:r>
            <a:br>
              <a:rPr lang="ru-RU" sz="2400" b="1" u="sng" dirty="0">
                <a:solidFill>
                  <a:srgbClr val="CC0099"/>
                </a:solidFill>
                <a:latin typeface="+mn-lt"/>
              </a:rPr>
            </a:br>
            <a:br>
              <a:rPr lang="ru-RU" sz="2400" b="1" u="sng" dirty="0">
                <a:solidFill>
                  <a:srgbClr val="CC0099"/>
                </a:solidFill>
                <a:latin typeface="+mn-lt"/>
              </a:rPr>
            </a:br>
            <a:br>
              <a:rPr lang="ru-RU" sz="2400" b="1" cap="none" dirty="0">
                <a:solidFill>
                  <a:srgbClr val="FF0000"/>
                </a:solidFill>
                <a:latin typeface="+mn-lt"/>
                <a:ea typeface="Open Sans"/>
                <a:cs typeface="Open Sans"/>
              </a:rPr>
            </a:br>
            <a:r>
              <a:rPr lang="ru-RU" sz="4000" b="1" i="0" u="none" strike="noStrike" cap="none" spc="0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Правильный ответ  № 3</a:t>
            </a:r>
            <a:br>
              <a:rPr lang="ru-RU" sz="2000" cap="none" dirty="0">
                <a:solidFill>
                  <a:srgbClr val="FF0000"/>
                </a:solidFill>
                <a:latin typeface="Arial"/>
                <a:cs typeface="Arial"/>
              </a:rPr>
            </a:br>
            <a:br>
              <a:rPr lang="ru-RU" sz="2000" cap="none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ru-RU" b="1" cap="none" dirty="0">
                <a:latin typeface="Arial"/>
              </a:rPr>
              <a:t> Обновленные банкноты не содержат указанные надпись и подпись, а старые (образца 2009 г.) - содержат.</a:t>
            </a:r>
            <a:br>
              <a:rPr lang="ru-RU" b="1" cap="none" dirty="0">
                <a:latin typeface="Arial"/>
              </a:rPr>
            </a:br>
            <a:r>
              <a:rPr lang="ru-RU" b="1" cap="none" dirty="0">
                <a:latin typeface="Arial"/>
              </a:rPr>
              <a:t>Обе банкноты подлинные!</a:t>
            </a:r>
            <a:br>
              <a:rPr lang="ru-RU" b="1" cap="none" dirty="0">
                <a:latin typeface="Arial"/>
              </a:rPr>
            </a:br>
            <a:br>
              <a:rPr lang="ru-RU" b="1" cap="none" dirty="0">
                <a:latin typeface="Arial"/>
              </a:rPr>
            </a:br>
            <a:endParaRPr lang="ru-RU" b="1" cap="none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46814752" name="Picture 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836370" y="5499514"/>
            <a:ext cx="2352552" cy="806590"/>
          </a:xfrm>
          <a:prstGeom prst="rect">
            <a:avLst/>
          </a:prstGeom>
        </p:spPr>
      </p:pic>
      <p:sp>
        <p:nvSpPr>
          <p:cNvPr id="1806716630" name="Rectangle 7">
            <a:hlinkClick r:id="rId4" action="ppaction://hlinksldjump"/>
          </p:cNvPr>
          <p:cNvSpPr/>
          <p:nvPr/>
        </p:nvSpPr>
        <p:spPr bwMode="auto"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>
                <a:ln w="0"/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Узнать ответ</a:t>
            </a:r>
          </a:p>
        </p:txBody>
      </p:sp>
      <p:sp>
        <p:nvSpPr>
          <p:cNvPr id="639256704" name="Прямоугольник 2"/>
          <p:cNvSpPr/>
          <p:nvPr/>
        </p:nvSpPr>
        <p:spPr bwMode="auto">
          <a:xfrm>
            <a:off x="407023" y="417140"/>
            <a:ext cx="11379200" cy="59400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CC0099"/>
                </a:solidFill>
              </a:rPr>
              <a:t>Категория «ДЕНЬГИ»</a:t>
            </a:r>
            <a:br>
              <a:rPr lang="ru-RU" sz="2800" b="1" u="sng" dirty="0">
                <a:solidFill>
                  <a:srgbClr val="CC0099"/>
                </a:solidFill>
              </a:rPr>
            </a:br>
            <a:endParaRPr lang="ru-RU" sz="2800" b="1" u="sng" dirty="0">
              <a:solidFill>
                <a:srgbClr val="CC0099"/>
              </a:solidFill>
            </a:endParaRPr>
          </a:p>
          <a:p>
            <a:r>
              <a:rPr lang="ru-RU" sz="3600" b="1" u="sng" dirty="0">
                <a:solidFill>
                  <a:srgbClr val="FF0000"/>
                </a:solidFill>
              </a:rPr>
              <a:t>Вопрос 3. </a:t>
            </a:r>
          </a:p>
          <a:p>
            <a:r>
              <a:rPr lang="ru-RU" sz="3600" b="1" dirty="0"/>
              <a:t>Изображение какой архитектурной достопримечательности отсутствует на находящихся в обращении обновленных белорусских банкнотах ?</a:t>
            </a:r>
          </a:p>
          <a:p>
            <a:endParaRPr lang="ru-RU" sz="3600" dirty="0"/>
          </a:p>
          <a:p>
            <a:pPr lvl="0"/>
            <a:r>
              <a:rPr lang="ru-RU" sz="3600" dirty="0"/>
              <a:t>1. Дворец Румянцевых-Паскевичей (</a:t>
            </a:r>
            <a:r>
              <a:rPr lang="ru-RU" sz="3600" dirty="0" err="1"/>
              <a:t>г.Гомель</a:t>
            </a:r>
            <a:r>
              <a:rPr lang="ru-RU" sz="3600" dirty="0"/>
              <a:t>)</a:t>
            </a:r>
          </a:p>
          <a:p>
            <a:pPr lvl="0"/>
            <a:r>
              <a:rPr lang="ru-RU" sz="3600" dirty="0"/>
              <a:t>2. </a:t>
            </a:r>
            <a:r>
              <a:rPr lang="ru-RU" sz="3600" dirty="0" err="1"/>
              <a:t>Коложская</a:t>
            </a:r>
            <a:r>
              <a:rPr lang="ru-RU" sz="3600" dirty="0"/>
              <a:t> церковь (</a:t>
            </a:r>
            <a:r>
              <a:rPr lang="ru-RU" sz="3600" dirty="0" err="1"/>
              <a:t>г.Гродно</a:t>
            </a:r>
            <a:r>
              <a:rPr lang="ru-RU" sz="3600" dirty="0"/>
              <a:t>)</a:t>
            </a:r>
          </a:p>
          <a:p>
            <a:pPr lvl="0"/>
            <a:r>
              <a:rPr lang="ru-RU" sz="3600" dirty="0"/>
              <a:t>3. </a:t>
            </a:r>
            <a:r>
              <a:rPr lang="ru-RU" sz="3600" dirty="0" err="1"/>
              <a:t>Каменецкая</a:t>
            </a:r>
            <a:r>
              <a:rPr lang="ru-RU" sz="3600" dirty="0"/>
              <a:t> вежа (Брестская область)</a:t>
            </a:r>
          </a:p>
          <a:p>
            <a:pPr lvl="0"/>
            <a:endParaRPr lang="ru-RU" sz="3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0585762" name="Rectangle 4">
            <a:hlinkClick r:id="rId3" action="ppaction://hlinksldjump"/>
          </p:cNvPr>
          <p:cNvSpPr/>
          <p:nvPr/>
        </p:nvSpPr>
        <p:spPr bwMode="auto"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  <a:ea typeface="Open Sans"/>
                <a:cs typeface="Open Sans"/>
              </a:rPr>
              <a:t>Вернуться к выбору тем→</a:t>
            </a:r>
          </a:p>
        </p:txBody>
      </p:sp>
      <p:sp>
        <p:nvSpPr>
          <p:cNvPr id="628510329" name="Заголовок 3"/>
          <p:cNvSpPr>
            <a:spLocks noGrp="1"/>
          </p:cNvSpPr>
          <p:nvPr>
            <p:ph type="title"/>
          </p:nvPr>
        </p:nvSpPr>
        <p:spPr bwMode="auto">
          <a:xfrm>
            <a:off x="587829" y="326571"/>
            <a:ext cx="11201399" cy="531222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Категория «ДЕНЬГИ»</a:t>
            </a:r>
            <a:br>
              <a:rPr lang="ru-RU" sz="24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</a:br>
            <a:r>
              <a:rPr lang="ru-RU" sz="24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  <a:t>Вопрос 3.</a:t>
            </a:r>
            <a:br>
              <a:rPr lang="ru-RU" sz="24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</a:br>
            <a:br>
              <a:rPr lang="ru-RU" sz="24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</a:br>
            <a:br>
              <a:rPr lang="ru-RU" sz="24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</a:br>
            <a:br>
              <a:rPr lang="ru-RU" sz="24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</a:br>
            <a:br>
              <a:rPr lang="ru-RU" sz="2800" b="1" u="sng" cap="none" dirty="0">
                <a:solidFill>
                  <a:srgbClr val="CC0099"/>
                </a:solidFill>
                <a:latin typeface="Open Sans"/>
                <a:ea typeface="Open Sans"/>
                <a:cs typeface="Open Sans"/>
              </a:rPr>
            </a:br>
            <a: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Правильный ответ № 2.</a:t>
            </a:r>
            <a:br>
              <a:rPr lang="ru-RU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br>
              <a:rPr lang="en-US" sz="3500" b="1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</a:br>
            <a:r>
              <a:rPr lang="ru-RU" sz="3600" b="1" cap="none" dirty="0">
                <a:latin typeface="Open Sans"/>
                <a:ea typeface="Open Sans"/>
                <a:cs typeface="Open Sans"/>
              </a:rPr>
              <a:t>2.	</a:t>
            </a:r>
            <a:r>
              <a:rPr lang="ru-RU" sz="3600" b="1" cap="none" dirty="0" err="1">
                <a:latin typeface="Open Sans"/>
                <a:ea typeface="Open Sans"/>
                <a:cs typeface="Open Sans"/>
              </a:rPr>
              <a:t>Коложская</a:t>
            </a:r>
            <a:r>
              <a:rPr lang="ru-RU" sz="3600" b="1" cap="none" dirty="0">
                <a:latin typeface="Open Sans"/>
                <a:ea typeface="Open Sans"/>
                <a:cs typeface="Open Sans"/>
              </a:rPr>
              <a:t> церковь (</a:t>
            </a:r>
            <a:r>
              <a:rPr lang="ru-RU" sz="3600" b="1" cap="none" dirty="0" err="1">
                <a:latin typeface="Open Sans"/>
                <a:ea typeface="Open Sans"/>
                <a:cs typeface="Open Sans"/>
              </a:rPr>
              <a:t>г.Гродно</a:t>
            </a:r>
            <a:r>
              <a:rPr lang="ru-RU" sz="3600" b="1" cap="none" dirty="0">
                <a:latin typeface="Open Sans"/>
                <a:ea typeface="Open Sans"/>
                <a:cs typeface="Open Sans"/>
              </a:rPr>
              <a:t>)</a:t>
            </a:r>
            <a:endParaRPr lang="ru-RU" sz="3600" b="1" cap="none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8025389" name="Picture 4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836370" y="5499514"/>
            <a:ext cx="2352552" cy="806590"/>
          </a:xfrm>
          <a:prstGeom prst="rect">
            <a:avLst/>
          </a:prstGeom>
        </p:spPr>
      </p:pic>
      <p:sp>
        <p:nvSpPr>
          <p:cNvPr id="263343394" name="Rectangle 7">
            <a:hlinkClick r:id="rId4" action="ppaction://hlinksldjump"/>
          </p:cNvPr>
          <p:cNvSpPr/>
          <p:nvPr/>
        </p:nvSpPr>
        <p:spPr bwMode="auto"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>
                <a:ln w="0"/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Узнать ответ</a:t>
            </a:r>
          </a:p>
        </p:txBody>
      </p:sp>
      <p:sp>
        <p:nvSpPr>
          <p:cNvPr id="1803715381" name="Прямоугольник 2"/>
          <p:cNvSpPr/>
          <p:nvPr/>
        </p:nvSpPr>
        <p:spPr bwMode="auto">
          <a:xfrm>
            <a:off x="391886" y="139447"/>
            <a:ext cx="11527971" cy="65248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CC0099"/>
                </a:solidFill>
              </a:rPr>
              <a:t>Категория «ПЛАТЕЖИ»</a:t>
            </a:r>
          </a:p>
          <a:p>
            <a:r>
              <a:rPr lang="ru-RU" sz="2800" b="1" u="sng" dirty="0">
                <a:solidFill>
                  <a:srgbClr val="FF0000"/>
                </a:solidFill>
              </a:rPr>
              <a:t>Вопрос 1.</a:t>
            </a:r>
            <a:r>
              <a:rPr lang="ru-RU" sz="2800" dirty="0">
                <a:solidFill>
                  <a:srgbClr val="FF0000"/>
                </a:solidFill>
              </a:rPr>
              <a:t>  </a:t>
            </a:r>
          </a:p>
          <a:p>
            <a:pPr algn="just"/>
            <a:r>
              <a:rPr lang="ru-RU" sz="3200" b="1" dirty="0"/>
              <a:t>     Даша совершает покупку в интернет-магазине. </a:t>
            </a:r>
          </a:p>
          <a:p>
            <a:pPr algn="just"/>
            <a:r>
              <a:rPr lang="ru-RU" sz="3200" b="1" dirty="0"/>
              <a:t>Платеж осуществляется с помощью процедуры </a:t>
            </a:r>
            <a:r>
              <a:rPr lang="ru-RU" sz="3200" b="1" dirty="0">
                <a:solidFill>
                  <a:srgbClr val="CC0099"/>
                </a:solidFill>
              </a:rPr>
              <a:t>3D </a:t>
            </a:r>
            <a:r>
              <a:rPr lang="ru-RU" sz="3200" b="1" dirty="0" err="1">
                <a:solidFill>
                  <a:srgbClr val="CC0099"/>
                </a:solidFill>
              </a:rPr>
              <a:t>Secure</a:t>
            </a:r>
            <a:r>
              <a:rPr lang="ru-RU" sz="3200" b="1" dirty="0">
                <a:solidFill>
                  <a:srgbClr val="CC0099"/>
                </a:solidFill>
              </a:rPr>
              <a:t>. </a:t>
            </a:r>
          </a:p>
          <a:p>
            <a:pPr algn="just"/>
            <a:r>
              <a:rPr lang="ru-RU" sz="3200" b="1" dirty="0"/>
              <a:t>Как называется эта технология? </a:t>
            </a:r>
          </a:p>
          <a:p>
            <a:pPr algn="just"/>
            <a:endParaRPr lang="ru-RU" sz="3200" b="1" dirty="0"/>
          </a:p>
          <a:p>
            <a:pPr marL="514350" indent="-514350">
              <a:buAutoNum type="arabicPeriod"/>
            </a:pPr>
            <a:r>
              <a:rPr lang="ru-RU" sz="2600" dirty="0"/>
              <a:t>Система дополнительного подтверждения операций, совершаемых держателями банковских платежных карточек в сети Интернет, с целью повышения безопасности платежей. </a:t>
            </a:r>
          </a:p>
          <a:p>
            <a:pPr marL="514350" indent="-514350">
              <a:buAutoNum type="arabicPeriod"/>
            </a:pPr>
            <a:endParaRPr lang="ru-RU" sz="2600" dirty="0"/>
          </a:p>
          <a:p>
            <a:r>
              <a:rPr lang="ru-RU" sz="2600" dirty="0"/>
              <a:t>  2. Технология бесконтактных платежей, которая позволяет оплачивать покупки без введения </a:t>
            </a:r>
            <a:r>
              <a:rPr lang="ru-RU" sz="2600" dirty="0" err="1"/>
              <a:t>пин</a:t>
            </a:r>
            <a:r>
              <a:rPr lang="ru-RU" sz="2600" dirty="0"/>
              <a:t>-кода. </a:t>
            </a:r>
          </a:p>
          <a:p>
            <a:endParaRPr lang="ru-RU" sz="2600" dirty="0"/>
          </a:p>
          <a:p>
            <a:r>
              <a:rPr lang="ru-RU" sz="2600" dirty="0"/>
              <a:t> 3. Система оповещения держателей банковских карточек об операциях списания с текущих счетов в режиме реального времени.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EE599"/>
      </a:hlink>
      <a:folHlink>
        <a:srgbClr val="2D5190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</TotalTime>
  <Words>1337</Words>
  <Application>Microsoft Office PowerPoint</Application>
  <PresentationFormat>Широкоэкранный</PresentationFormat>
  <Paragraphs>188</Paragraphs>
  <Slides>26</Slides>
  <Notes>26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Категория «ДЕНЬГИ» Вопрос 1.  Правильный ответ  №3  На оборотной стороне 10 рублевой банкноты размещен коллаж, посвященный просветительству и книгопечатанию  (знак Франциска Скорины, Крест Ефросиньи Полоцкой, фрагмент орнамента).   </vt:lpstr>
      <vt:lpstr> </vt:lpstr>
      <vt:lpstr>Категория «ДЕНЬГИ» вопрос 2.   Правильный ответ  № 3   Обновленные банкноты не содержат указанные надпись и подпись, а старые (образца 2009 г.) - содержат. Обе банкноты подлинные!  </vt:lpstr>
      <vt:lpstr>Презентация PowerPoint</vt:lpstr>
      <vt:lpstr>Категория «ДЕНЬГИ» Вопрос 3.     Правильный ответ № 2.   2. Коложская церковь (г.Гродно)</vt:lpstr>
      <vt:lpstr>Презентация PowerPoint</vt:lpstr>
      <vt:lpstr>Категория «ПЛАТЕЖИ» Вопрос 1.  Правильный ответ № 1.   3D Secure – это система дополнительного подтверждения операций, совершаемых держателями банковских платежных карточек в сети Интернет, с целью повышения безопасности платежей. </vt:lpstr>
      <vt:lpstr>Презентация PowerPoint</vt:lpstr>
      <vt:lpstr>Категория «ПЛАТЕЖИ» Вопрос 2.  Правильный ответ № 1.    Система мгновенных платежей - это переводы денег, которые обрабатываются в режиме реального времени и зачисляются на счет получателя в течение нескольких секунд (обычно до 10 секунд).  </vt:lpstr>
      <vt:lpstr>Презентация PowerPoint</vt:lpstr>
      <vt:lpstr> Категория «ПЛАТЕЖИ» Вопрос 3.   Правильный ответ № 2.  Нет, не может.  В международных почтовых отправлениях запрещено пересылать белорусские рубли, т.к. это валютные ценности.  В письмах с объявленной ценностью можно отправлять только документы.  </vt:lpstr>
      <vt:lpstr>Презентация PowerPoint</vt:lpstr>
      <vt:lpstr>                       Категория  «Кибербезопасность»                                              Вопрос 1.                           Правильный ответ № 2.       Вишинг – это один из методов мошенничества с использованием социальной инженерии, который заключается в том, что злоумышленники, используя телефонную связь и играя определенную роль (сотрудника банка, покупателя и т. д.), под разными предлогами выманивают у держателя банковской платежной карточки конфиденциальную информацию или стимулируют к совершению определенных действий с карточным счетом/платежной карточкой с целью хищения денежных средств.</vt:lpstr>
      <vt:lpstr>Презентация PowerPoint</vt:lpstr>
      <vt:lpstr>Категория  «Кибербезопасность» Вопрос 2.  Правильный ответ № 2.  Скимминг - этовид мошенничества, при котором злоумышленники с помощью специальных устройств (скиммеров) считывают данные банковских карт, а затем используют их для создания дубликата или совершения покупок. Мошенники устанавливают скиммеры на банкоматы и терминалы, чтобы скопировать информацию с магнитной полосы карты, и параллельно используют скрытые камеры или накладные клавиатуры для кражи PIN-кода.  </vt:lpstr>
      <vt:lpstr>Презентация PowerPoint</vt:lpstr>
      <vt:lpstr>                      Категория  «Кибербезопасность»                                                        Вопрос 3.                         Правильный ответ № 1.  Физические лица имеют право покупать и продавать токены на белорусских  криптобиржах (криптообменниках) – резидентах ПВТ.    (Указ Президента Республики Беларусь от 17 сентября 2024 г. № 367 ”Об обращении цифровых знаков (токенов)“).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</dc:title>
  <dc:creator>Olga Kokoulina</dc:creator>
  <cp:lastModifiedBy>Илья Мармыш</cp:lastModifiedBy>
  <cp:revision>102</cp:revision>
  <dcterms:created xsi:type="dcterms:W3CDTF">2017-04-04T07:27:35Z</dcterms:created>
  <dcterms:modified xsi:type="dcterms:W3CDTF">2025-12-04T07:49:42Z</dcterms:modified>
</cp:coreProperties>
</file>